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92" r:id="rId3"/>
    <p:sldId id="293" r:id="rId4"/>
    <p:sldId id="294" r:id="rId5"/>
    <p:sldId id="295" r:id="rId6"/>
    <p:sldId id="296" r:id="rId7"/>
    <p:sldId id="297" r:id="rId8"/>
    <p:sldId id="298" r:id="rId9"/>
    <p:sldId id="299" r:id="rId10"/>
    <p:sldId id="300" r:id="rId11"/>
    <p:sldId id="301" r:id="rId12"/>
    <p:sldId id="305" r:id="rId13"/>
    <p:sldId id="302" r:id="rId14"/>
    <p:sldId id="303" r:id="rId15"/>
    <p:sldId id="304" r:id="rId16"/>
    <p:sldId id="306" r:id="rId17"/>
    <p:sldId id="257" r:id="rId18"/>
    <p:sldId id="282" r:id="rId19"/>
    <p:sldId id="283" r:id="rId20"/>
    <p:sldId id="284" r:id="rId21"/>
    <p:sldId id="285" r:id="rId22"/>
    <p:sldId id="286" r:id="rId23"/>
    <p:sldId id="287" r:id="rId24"/>
    <p:sldId id="288" r:id="rId25"/>
    <p:sldId id="289" r:id="rId26"/>
    <p:sldId id="290" r:id="rId27"/>
    <p:sldId id="308" r:id="rId28"/>
    <p:sldId id="307" r:id="rId29"/>
    <p:sldId id="280" r:id="rId30"/>
  </p:sldIdLst>
  <p:sldSz cx="9144000" cy="6858000" type="screen4x3"/>
  <p:notesSz cx="6934200" cy="9220200"/>
  <p:defaultTextStyle>
    <a:defPPr>
      <a:defRPr lang="en-US"/>
    </a:defPPr>
    <a:lvl1pPr algn="ctr" rtl="0" fontAlgn="base">
      <a:spcBef>
        <a:spcPct val="50000"/>
      </a:spcBef>
      <a:spcAft>
        <a:spcPct val="0"/>
      </a:spcAft>
      <a:defRPr sz="2000" b="1" kern="1200">
        <a:solidFill>
          <a:schemeClr val="tx1"/>
        </a:solidFill>
        <a:latin typeface="Arial" charset="0"/>
        <a:ea typeface="ＭＳ Ｐゴシック" pitchFamily="1" charset="-128"/>
        <a:cs typeface="+mn-cs"/>
      </a:defRPr>
    </a:lvl1pPr>
    <a:lvl2pPr marL="457200" algn="ctr" rtl="0" fontAlgn="base">
      <a:spcBef>
        <a:spcPct val="50000"/>
      </a:spcBef>
      <a:spcAft>
        <a:spcPct val="0"/>
      </a:spcAft>
      <a:defRPr sz="2000" b="1" kern="1200">
        <a:solidFill>
          <a:schemeClr val="tx1"/>
        </a:solidFill>
        <a:latin typeface="Arial" charset="0"/>
        <a:ea typeface="ＭＳ Ｐゴシック" pitchFamily="1" charset="-128"/>
        <a:cs typeface="+mn-cs"/>
      </a:defRPr>
    </a:lvl2pPr>
    <a:lvl3pPr marL="914400" algn="ctr" rtl="0" fontAlgn="base">
      <a:spcBef>
        <a:spcPct val="50000"/>
      </a:spcBef>
      <a:spcAft>
        <a:spcPct val="0"/>
      </a:spcAft>
      <a:defRPr sz="2000" b="1" kern="1200">
        <a:solidFill>
          <a:schemeClr val="tx1"/>
        </a:solidFill>
        <a:latin typeface="Arial" charset="0"/>
        <a:ea typeface="ＭＳ Ｐゴシック" pitchFamily="1" charset="-128"/>
        <a:cs typeface="+mn-cs"/>
      </a:defRPr>
    </a:lvl3pPr>
    <a:lvl4pPr marL="1371600" algn="ctr" rtl="0" fontAlgn="base">
      <a:spcBef>
        <a:spcPct val="50000"/>
      </a:spcBef>
      <a:spcAft>
        <a:spcPct val="0"/>
      </a:spcAft>
      <a:defRPr sz="2000" b="1" kern="1200">
        <a:solidFill>
          <a:schemeClr val="tx1"/>
        </a:solidFill>
        <a:latin typeface="Arial" charset="0"/>
        <a:ea typeface="ＭＳ Ｐゴシック" pitchFamily="1" charset="-128"/>
        <a:cs typeface="+mn-cs"/>
      </a:defRPr>
    </a:lvl4pPr>
    <a:lvl5pPr marL="1828800" algn="ctr" rtl="0" fontAlgn="base">
      <a:spcBef>
        <a:spcPct val="50000"/>
      </a:spcBef>
      <a:spcAft>
        <a:spcPct val="0"/>
      </a:spcAft>
      <a:defRPr sz="2000" b="1" kern="1200">
        <a:solidFill>
          <a:schemeClr val="tx1"/>
        </a:solidFill>
        <a:latin typeface="Arial" charset="0"/>
        <a:ea typeface="ＭＳ Ｐゴシック" pitchFamily="1" charset="-128"/>
        <a:cs typeface="+mn-cs"/>
      </a:defRPr>
    </a:lvl5pPr>
    <a:lvl6pPr marL="2286000" algn="l" defTabSz="914400" rtl="0" eaLnBrk="1" latinLnBrk="0" hangingPunct="1">
      <a:defRPr sz="2000" b="1" kern="1200">
        <a:solidFill>
          <a:schemeClr val="tx1"/>
        </a:solidFill>
        <a:latin typeface="Arial" charset="0"/>
        <a:ea typeface="ＭＳ Ｐゴシック" pitchFamily="1" charset="-128"/>
        <a:cs typeface="+mn-cs"/>
      </a:defRPr>
    </a:lvl6pPr>
    <a:lvl7pPr marL="2743200" algn="l" defTabSz="914400" rtl="0" eaLnBrk="1" latinLnBrk="0" hangingPunct="1">
      <a:defRPr sz="2000" b="1" kern="1200">
        <a:solidFill>
          <a:schemeClr val="tx1"/>
        </a:solidFill>
        <a:latin typeface="Arial" charset="0"/>
        <a:ea typeface="ＭＳ Ｐゴシック" pitchFamily="1" charset="-128"/>
        <a:cs typeface="+mn-cs"/>
      </a:defRPr>
    </a:lvl7pPr>
    <a:lvl8pPr marL="3200400" algn="l" defTabSz="914400" rtl="0" eaLnBrk="1" latinLnBrk="0" hangingPunct="1">
      <a:defRPr sz="2000" b="1" kern="1200">
        <a:solidFill>
          <a:schemeClr val="tx1"/>
        </a:solidFill>
        <a:latin typeface="Arial" charset="0"/>
        <a:ea typeface="ＭＳ Ｐゴシック" pitchFamily="1" charset="-128"/>
        <a:cs typeface="+mn-cs"/>
      </a:defRPr>
    </a:lvl8pPr>
    <a:lvl9pPr marL="3657600" algn="l" defTabSz="914400" rtl="0" eaLnBrk="1" latinLnBrk="0" hangingPunct="1">
      <a:defRPr sz="2000" b="1"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E5"/>
    <a:srgbClr val="5CA1FB"/>
    <a:srgbClr val="3C4F82"/>
    <a:srgbClr val="777777"/>
    <a:srgbClr val="8BADE5"/>
    <a:srgbClr val="B3C2D7"/>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0" autoAdjust="0"/>
    <p:restoredTop sz="92102" autoAdjust="0"/>
  </p:normalViewPr>
  <p:slideViewPr>
    <p:cSldViewPr>
      <p:cViewPr>
        <p:scale>
          <a:sx n="82" d="100"/>
          <a:sy n="82" d="100"/>
        </p:scale>
        <p:origin x="-264" y="-400"/>
      </p:cViewPr>
      <p:guideLst>
        <p:guide orient="horz" pos="288"/>
        <p:guide orient="horz" pos="3744"/>
        <p:guide orient="horz" pos="960"/>
        <p:guide orient="horz" pos="720"/>
        <p:guide pos="336"/>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938" y="-108"/>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w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100" name="Rectangle 20"/>
          <p:cNvSpPr>
            <a:spLocks noChangeArrowheads="1"/>
          </p:cNvSpPr>
          <p:nvPr/>
        </p:nvSpPr>
        <p:spPr bwMode="auto">
          <a:xfrm>
            <a:off x="4070350" y="8660584"/>
            <a:ext cx="2133600" cy="464497"/>
          </a:xfrm>
          <a:prstGeom prst="rect">
            <a:avLst/>
          </a:prstGeom>
          <a:noFill/>
          <a:ln w="9525">
            <a:noFill/>
            <a:miter lim="800000"/>
            <a:headEnd/>
            <a:tailEnd/>
          </a:ln>
          <a:effectLst/>
        </p:spPr>
        <p:txBody>
          <a:bodyPr lIns="18906" tIns="0" rIns="18906" bIns="0" anchor="b"/>
          <a:lstStyle/>
          <a:p>
            <a:pPr algn="r" defTabSz="949325">
              <a:lnSpc>
                <a:spcPct val="89000"/>
              </a:lnSpc>
              <a:spcBef>
                <a:spcPct val="40000"/>
              </a:spcBef>
            </a:pPr>
            <a:r>
              <a:rPr lang="en-US" sz="900" b="0" dirty="0"/>
              <a:t>© </a:t>
            </a:r>
            <a:r>
              <a:rPr lang="en-US" sz="900" b="0" dirty="0" smtClean="0"/>
              <a:t>2011 Carnegie </a:t>
            </a:r>
            <a:r>
              <a:rPr lang="en-US" sz="900" b="0" dirty="0"/>
              <a:t>Mellon University</a:t>
            </a:r>
          </a:p>
          <a:p>
            <a:pPr algn="l" defTabSz="949325">
              <a:lnSpc>
                <a:spcPct val="89000"/>
              </a:lnSpc>
              <a:spcBef>
                <a:spcPct val="40000"/>
              </a:spcBef>
            </a:pPr>
            <a:r>
              <a:rPr lang="en-US" sz="800" b="0" i="1" dirty="0">
                <a:latin typeface="Times New Roman" pitchFamily="18" charset="0"/>
              </a:rPr>
              <a:t>  </a:t>
            </a:r>
          </a:p>
        </p:txBody>
      </p:sp>
      <p:sp>
        <p:nvSpPr>
          <p:cNvPr id="46101" name="Rectangle 21"/>
          <p:cNvSpPr>
            <a:spLocks noChangeArrowheads="1"/>
          </p:cNvSpPr>
          <p:nvPr/>
        </p:nvSpPr>
        <p:spPr bwMode="auto">
          <a:xfrm>
            <a:off x="6447479" y="8801677"/>
            <a:ext cx="335269" cy="227585"/>
          </a:xfrm>
          <a:prstGeom prst="rect">
            <a:avLst/>
          </a:prstGeom>
          <a:noFill/>
          <a:ln w="9525">
            <a:noFill/>
            <a:miter lim="800000"/>
            <a:headEnd/>
            <a:tailEnd/>
          </a:ln>
          <a:effectLst/>
        </p:spPr>
        <p:txBody>
          <a:bodyPr wrap="none" lIns="88226" tIns="44112" rIns="88226" bIns="44112">
            <a:spAutoFit/>
          </a:bodyPr>
          <a:lstStyle/>
          <a:p>
            <a:pPr defTabSz="901700" eaLnBrk="0" hangingPunct="0">
              <a:lnSpc>
                <a:spcPct val="90000"/>
              </a:lnSpc>
              <a:spcBef>
                <a:spcPct val="0"/>
              </a:spcBef>
            </a:pPr>
            <a:fld id="{AC363E17-291A-4AC6-942A-2CC827AAF43E}" type="slidenum">
              <a:rPr lang="en-US" sz="1000"/>
              <a:pPr defTabSz="901700" eaLnBrk="0" hangingPunct="0">
                <a:lnSpc>
                  <a:spcPct val="90000"/>
                </a:lnSpc>
                <a:spcBef>
                  <a:spcPct val="0"/>
                </a:spcBef>
              </a:pPr>
              <a:t>‹#›</a:t>
            </a:fld>
            <a:endParaRPr lang="en-US" sz="1000"/>
          </a:p>
        </p:txBody>
      </p:sp>
      <p:sp>
        <p:nvSpPr>
          <p:cNvPr id="46102" name="Line 22"/>
          <p:cNvSpPr>
            <a:spLocks noChangeShapeType="1"/>
          </p:cNvSpPr>
          <p:nvPr/>
        </p:nvSpPr>
        <p:spPr bwMode="auto">
          <a:xfrm flipH="1">
            <a:off x="228600" y="8687534"/>
            <a:ext cx="6477000" cy="0"/>
          </a:xfrm>
          <a:prstGeom prst="line">
            <a:avLst/>
          </a:prstGeom>
          <a:noFill/>
          <a:ln w="6350">
            <a:solidFill>
              <a:schemeClr val="tx1"/>
            </a:solidFill>
            <a:round/>
            <a:headEnd/>
            <a:tailEnd/>
          </a:ln>
          <a:effectLst/>
        </p:spPr>
        <p:txBody>
          <a:bodyPr wrap="none" anchor="ctr">
            <a:spAutoFit/>
          </a:bodyPr>
          <a:lstStyle/>
          <a:p>
            <a:endParaRPr lang="en-US"/>
          </a:p>
        </p:txBody>
      </p:sp>
      <p:pic>
        <p:nvPicPr>
          <p:cNvPr id="46103" name="Picture 23" descr="SEI_CMU_1Line_Blk"/>
          <p:cNvPicPr>
            <a:picLocks noChangeAspect="1" noChangeArrowheads="1"/>
          </p:cNvPicPr>
          <p:nvPr/>
        </p:nvPicPr>
        <p:blipFill>
          <a:blip r:embed="rId2" cstate="print"/>
          <a:srcRect/>
          <a:stretch>
            <a:fillRect/>
          </a:stretch>
        </p:blipFill>
        <p:spPr bwMode="auto">
          <a:xfrm>
            <a:off x="260350" y="8782653"/>
            <a:ext cx="3727450" cy="221944"/>
          </a:xfrm>
          <a:prstGeom prst="rect">
            <a:avLst/>
          </a:prstGeom>
          <a:noFill/>
        </p:spPr>
      </p:pic>
      <p:sp>
        <p:nvSpPr>
          <p:cNvPr id="46104" name="Rectangle 24"/>
          <p:cNvSpPr>
            <a:spLocks noGrp="1" noChangeArrowheads="1"/>
          </p:cNvSpPr>
          <p:nvPr>
            <p:ph type="hdr" sz="quarter"/>
          </p:nvPr>
        </p:nvSpPr>
        <p:spPr bwMode="auto">
          <a:xfrm>
            <a:off x="573088" y="296455"/>
            <a:ext cx="2703512" cy="46608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49325">
              <a:lnSpc>
                <a:spcPct val="90000"/>
              </a:lnSpc>
              <a:defRPr sz="900"/>
            </a:lvl1pPr>
          </a:lstStyle>
          <a:p>
            <a:r>
              <a:rPr lang="en-US" dirty="0" smtClean="0"/>
              <a:t>Author</a:t>
            </a:r>
          </a:p>
          <a:p>
            <a:r>
              <a:rPr lang="en-US" dirty="0" smtClean="0"/>
              <a:t>Program</a:t>
            </a:r>
            <a:endParaRPr lang="en-US" dirty="0"/>
          </a:p>
        </p:txBody>
      </p:sp>
      <p:sp>
        <p:nvSpPr>
          <p:cNvPr id="46105" name="Rectangle 25"/>
          <p:cNvSpPr>
            <a:spLocks noGrp="1" noChangeArrowheads="1"/>
          </p:cNvSpPr>
          <p:nvPr>
            <p:ph type="dt" idx="1"/>
          </p:nvPr>
        </p:nvSpPr>
        <p:spPr bwMode="auto">
          <a:xfrm>
            <a:off x="3733801" y="296455"/>
            <a:ext cx="2703513" cy="466083"/>
          </a:xfrm>
          <a:prstGeom prst="rect">
            <a:avLst/>
          </a:prstGeom>
          <a:noFill/>
          <a:ln w="9525">
            <a:noFill/>
            <a:miter lim="800000"/>
            <a:headEnd/>
            <a:tailEnd/>
          </a:ln>
          <a:effectLst/>
        </p:spPr>
        <p:txBody>
          <a:bodyPr vert="horz" wrap="square" lIns="18906" tIns="0" rIns="18906" bIns="0" numCol="1" anchor="t" anchorCtr="0" compatLnSpc="1">
            <a:prstTxWarp prst="textNoShape">
              <a:avLst/>
            </a:prstTxWarp>
          </a:bodyPr>
          <a:lstStyle>
            <a:lvl1pPr algn="r" defTabSz="949325" eaLnBrk="0" hangingPunct="0">
              <a:spcBef>
                <a:spcPct val="0"/>
              </a:spcBef>
              <a:defRPr sz="1000" b="0"/>
            </a:lvl1pPr>
          </a:lstStyle>
          <a:p>
            <a:fld id="{CAB69371-DCFD-464A-8AB5-7F64F0E06424}" type="datetime1">
              <a:rPr lang="en-US"/>
              <a:pPr/>
              <a:t>1/3/13</a:t>
            </a:fld>
            <a:endParaRPr lang="en-US"/>
          </a:p>
        </p:txBody>
      </p:sp>
    </p:spTree>
    <p:extLst>
      <p:ext uri="{BB962C8B-B14F-4D97-AF65-F5344CB8AC3E}">
        <p14:creationId xmlns:p14="http://schemas.microsoft.com/office/powerpoint/2010/main" val="689055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wmf"/></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23925" y="4380229"/>
            <a:ext cx="5086350" cy="4147188"/>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p>
            <a:pPr lvl="0"/>
            <a:r>
              <a:rPr lang="en-US" smtClean="0"/>
              <a:t>Click to edit Master text styles</a:t>
            </a:r>
          </a:p>
        </p:txBody>
      </p:sp>
      <p:sp>
        <p:nvSpPr>
          <p:cNvPr id="7188" name="Rectangle 20"/>
          <p:cNvSpPr>
            <a:spLocks noChangeArrowheads="1"/>
          </p:cNvSpPr>
          <p:nvPr/>
        </p:nvSpPr>
        <p:spPr bwMode="auto">
          <a:xfrm>
            <a:off x="4070350" y="8660584"/>
            <a:ext cx="2133600" cy="464497"/>
          </a:xfrm>
          <a:prstGeom prst="rect">
            <a:avLst/>
          </a:prstGeom>
          <a:noFill/>
          <a:ln w="9525">
            <a:noFill/>
            <a:miter lim="800000"/>
            <a:headEnd/>
            <a:tailEnd/>
          </a:ln>
          <a:effectLst/>
        </p:spPr>
        <p:txBody>
          <a:bodyPr lIns="18906" tIns="0" rIns="18906" bIns="0" anchor="b"/>
          <a:lstStyle/>
          <a:p>
            <a:pPr algn="r" defTabSz="949325">
              <a:lnSpc>
                <a:spcPct val="89000"/>
              </a:lnSpc>
              <a:spcBef>
                <a:spcPct val="40000"/>
              </a:spcBef>
            </a:pPr>
            <a:r>
              <a:rPr lang="en-US" sz="900" b="0" dirty="0"/>
              <a:t>© </a:t>
            </a:r>
            <a:r>
              <a:rPr lang="en-US" sz="900" b="0" dirty="0" smtClean="0"/>
              <a:t>2011 Carnegie </a:t>
            </a:r>
            <a:r>
              <a:rPr lang="en-US" sz="900" b="0" dirty="0"/>
              <a:t>Mellon University</a:t>
            </a:r>
          </a:p>
          <a:p>
            <a:pPr algn="l" defTabSz="949325">
              <a:lnSpc>
                <a:spcPct val="89000"/>
              </a:lnSpc>
              <a:spcBef>
                <a:spcPct val="40000"/>
              </a:spcBef>
            </a:pPr>
            <a:r>
              <a:rPr lang="en-US" sz="800" b="0" i="1" dirty="0">
                <a:latin typeface="Times New Roman" pitchFamily="18" charset="0"/>
              </a:rPr>
              <a:t>  </a:t>
            </a:r>
          </a:p>
        </p:txBody>
      </p:sp>
      <p:sp>
        <p:nvSpPr>
          <p:cNvPr id="7189" name="Rectangle 21"/>
          <p:cNvSpPr>
            <a:spLocks noChangeArrowheads="1"/>
          </p:cNvSpPr>
          <p:nvPr/>
        </p:nvSpPr>
        <p:spPr bwMode="auto">
          <a:xfrm>
            <a:off x="6447479" y="8801677"/>
            <a:ext cx="335269" cy="227585"/>
          </a:xfrm>
          <a:prstGeom prst="rect">
            <a:avLst/>
          </a:prstGeom>
          <a:noFill/>
          <a:ln w="9525">
            <a:noFill/>
            <a:miter lim="800000"/>
            <a:headEnd/>
            <a:tailEnd/>
          </a:ln>
          <a:effectLst/>
        </p:spPr>
        <p:txBody>
          <a:bodyPr wrap="none" lIns="88226" tIns="44112" rIns="88226" bIns="44112">
            <a:spAutoFit/>
          </a:bodyPr>
          <a:lstStyle/>
          <a:p>
            <a:pPr defTabSz="901700" eaLnBrk="0" hangingPunct="0">
              <a:lnSpc>
                <a:spcPct val="90000"/>
              </a:lnSpc>
              <a:spcBef>
                <a:spcPct val="0"/>
              </a:spcBef>
            </a:pPr>
            <a:fld id="{96682DAF-BC0D-4CE6-B4F0-24EEC6997256}" type="slidenum">
              <a:rPr lang="en-US" sz="1000"/>
              <a:pPr defTabSz="901700" eaLnBrk="0" hangingPunct="0">
                <a:lnSpc>
                  <a:spcPct val="90000"/>
                </a:lnSpc>
                <a:spcBef>
                  <a:spcPct val="0"/>
                </a:spcBef>
              </a:pPr>
              <a:t>‹#›</a:t>
            </a:fld>
            <a:endParaRPr lang="en-US" sz="1000"/>
          </a:p>
        </p:txBody>
      </p:sp>
      <p:sp>
        <p:nvSpPr>
          <p:cNvPr id="7190" name="Line 22"/>
          <p:cNvSpPr>
            <a:spLocks noChangeShapeType="1"/>
          </p:cNvSpPr>
          <p:nvPr/>
        </p:nvSpPr>
        <p:spPr bwMode="auto">
          <a:xfrm flipH="1">
            <a:off x="228600" y="8687534"/>
            <a:ext cx="6477000" cy="0"/>
          </a:xfrm>
          <a:prstGeom prst="line">
            <a:avLst/>
          </a:prstGeom>
          <a:noFill/>
          <a:ln w="6350">
            <a:solidFill>
              <a:schemeClr val="tx1"/>
            </a:solidFill>
            <a:round/>
            <a:headEnd/>
            <a:tailEnd/>
          </a:ln>
          <a:effectLst/>
        </p:spPr>
        <p:txBody>
          <a:bodyPr wrap="none" anchor="ctr">
            <a:spAutoFit/>
          </a:bodyPr>
          <a:lstStyle/>
          <a:p>
            <a:endParaRPr lang="en-US"/>
          </a:p>
        </p:txBody>
      </p:sp>
      <p:pic>
        <p:nvPicPr>
          <p:cNvPr id="7191" name="Picture 23" descr="SEI_CMU_1Line_Blk"/>
          <p:cNvPicPr>
            <a:picLocks noChangeAspect="1" noChangeArrowheads="1"/>
          </p:cNvPicPr>
          <p:nvPr/>
        </p:nvPicPr>
        <p:blipFill>
          <a:blip r:embed="rId2"/>
          <a:srcRect/>
          <a:stretch>
            <a:fillRect/>
          </a:stretch>
        </p:blipFill>
        <p:spPr bwMode="auto">
          <a:xfrm>
            <a:off x="260350" y="8782653"/>
            <a:ext cx="3727450" cy="221944"/>
          </a:xfrm>
          <a:prstGeom prst="rect">
            <a:avLst/>
          </a:prstGeom>
          <a:noFill/>
        </p:spPr>
      </p:pic>
      <p:sp>
        <p:nvSpPr>
          <p:cNvPr id="7192" name="Rectangle 24"/>
          <p:cNvSpPr>
            <a:spLocks noGrp="1" noChangeArrowheads="1"/>
          </p:cNvSpPr>
          <p:nvPr>
            <p:ph type="hdr" sz="quarter"/>
          </p:nvPr>
        </p:nvSpPr>
        <p:spPr bwMode="auto">
          <a:xfrm>
            <a:off x="573088" y="296455"/>
            <a:ext cx="2703512" cy="46608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49325">
              <a:lnSpc>
                <a:spcPct val="90000"/>
              </a:lnSpc>
              <a:defRPr sz="900"/>
            </a:lvl1pPr>
          </a:lstStyle>
          <a:p>
            <a:r>
              <a:rPr lang="en-US" dirty="0" smtClean="0"/>
              <a:t>Author</a:t>
            </a:r>
          </a:p>
          <a:p>
            <a:r>
              <a:rPr lang="en-US" dirty="0" smtClean="0"/>
              <a:t>Program</a:t>
            </a:r>
            <a:endParaRPr lang="en-US" dirty="0"/>
          </a:p>
        </p:txBody>
      </p:sp>
      <p:sp>
        <p:nvSpPr>
          <p:cNvPr id="7193" name="Rectangle 25"/>
          <p:cNvSpPr>
            <a:spLocks noGrp="1" noChangeArrowheads="1"/>
          </p:cNvSpPr>
          <p:nvPr>
            <p:ph type="dt" idx="1"/>
          </p:nvPr>
        </p:nvSpPr>
        <p:spPr bwMode="auto">
          <a:xfrm>
            <a:off x="3733801" y="296455"/>
            <a:ext cx="2703513" cy="466083"/>
          </a:xfrm>
          <a:prstGeom prst="rect">
            <a:avLst/>
          </a:prstGeom>
          <a:noFill/>
          <a:ln w="9525">
            <a:noFill/>
            <a:miter lim="800000"/>
            <a:headEnd/>
            <a:tailEnd/>
          </a:ln>
          <a:effectLst/>
        </p:spPr>
        <p:txBody>
          <a:bodyPr vert="horz" wrap="square" lIns="18906" tIns="0" rIns="18906" bIns="0" numCol="1" anchor="t" anchorCtr="0" compatLnSpc="1">
            <a:prstTxWarp prst="textNoShape">
              <a:avLst/>
            </a:prstTxWarp>
          </a:bodyPr>
          <a:lstStyle>
            <a:lvl1pPr algn="r" defTabSz="949325" eaLnBrk="0" hangingPunct="0">
              <a:spcBef>
                <a:spcPct val="0"/>
              </a:spcBef>
              <a:defRPr sz="1000" b="0"/>
            </a:lvl1pPr>
          </a:lstStyle>
          <a:p>
            <a:fld id="{454AB770-A45E-4881-B684-B36680350C26}" type="datetime1">
              <a:rPr lang="en-US"/>
              <a:pPr/>
              <a:t>1/3/13</a:t>
            </a:fld>
            <a:endParaRPr lang="en-US"/>
          </a:p>
        </p:txBody>
      </p:sp>
    </p:spTree>
    <p:extLst>
      <p:ext uri="{BB962C8B-B14F-4D97-AF65-F5344CB8AC3E}">
        <p14:creationId xmlns:p14="http://schemas.microsoft.com/office/powerpoint/2010/main" val="1720265549"/>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1pPr>
    <a:lvl2pPr marL="3429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2pPr>
    <a:lvl3pPr marL="6350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3pPr>
    <a:lvl4pPr marL="914400" algn="l" rtl="0" fontAlgn="base">
      <a:spcBef>
        <a:spcPct val="30000"/>
      </a:spcBef>
      <a:spcAft>
        <a:spcPct val="0"/>
      </a:spcAft>
      <a:buChar char="•"/>
      <a:tabLst>
        <a:tab pos="292100" algn="l"/>
        <a:tab pos="571500" algn="l"/>
      </a:tabLst>
      <a:defRPr sz="10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buildsecurityin.us-cert.gov/bsi/dhs/927-BSI.html" TargetMode="External"/><Relationship Id="rId4" Type="http://schemas.openxmlformats.org/officeDocument/2006/relationships/hyperlink" Target="https://buildsecurityin.us-cert.gov/" TargetMode="External"/><Relationship Id="rId5" Type="http://schemas.openxmlformats.org/officeDocument/2006/relationships/hyperlink" Target="http://www.gswe2009.org/" TargetMode="External"/><Relationship Id="rId6" Type="http://schemas.openxmlformats.org/officeDocument/2006/relationships/hyperlink" Target="http://www.computer.org/portal/cms_docs_ieeecs/ieeecs/education/cc2001/ComputerScience2008.pdf" TargetMode="External"/><Relationship Id="rId7" Type="http://schemas.openxmlformats.org/officeDocument/2006/relationships/hyperlink" Target="https://buildsecurityin.us-cert.gov/daisy/adm-bsi/home.html" TargetMode="External"/><Relationship Id="rId8" Type="http://schemas.openxmlformats.org/officeDocument/2006/relationships/hyperlink" Target="http://www.acm.org/education/education/curric_vols/CE-Final-Report.pdf" TargetMode="External"/><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D8F348F5-97A1-4309-ADC6-A00DD72A5AB8}" type="datetime1">
              <a:rPr lang="en-US"/>
              <a:pPr/>
              <a:t>1/3/13</a:t>
            </a:fld>
            <a:endParaRPr lang="en-US"/>
          </a:p>
        </p:txBody>
      </p:sp>
      <p:sp>
        <p:nvSpPr>
          <p:cNvPr id="876546" name="Rectangle 2"/>
          <p:cNvSpPr>
            <a:spLocks noGrp="1" noRot="1" noChangeAspect="1" noChangeArrowheads="1" noTextEdit="1"/>
          </p:cNvSpPr>
          <p:nvPr>
            <p:ph type="sldImg"/>
          </p:nvPr>
        </p:nvSpPr>
        <p:spPr>
          <a:ln/>
        </p:spPr>
      </p:sp>
      <p:sp>
        <p:nvSpPr>
          <p:cNvPr id="876547" name="Rectangle 3"/>
          <p:cNvSpPr>
            <a:spLocks noGrp="1" noChangeArrowheads="1"/>
          </p:cNvSpPr>
          <p:nvPr>
            <p:ph type="body" idx="1"/>
          </p:nvPr>
        </p:nvSpPr>
        <p:spPr/>
        <p:txBody>
          <a:bodyPr/>
          <a:lstStyle/>
          <a:p>
            <a:pPr marL="228600" indent="-228600"/>
            <a:r>
              <a:rPr lang="en-US" b="1" dirty="0"/>
              <a:t>Title Slide</a:t>
            </a:r>
          </a:p>
          <a:p>
            <a:pPr marL="685800" lvl="1" indent="-342900"/>
            <a:r>
              <a:rPr lang="en-US" dirty="0"/>
              <a:t>Title and Subtitle text blocks should not be moved from their position if at all possible.</a:t>
            </a:r>
          </a:p>
          <a:p>
            <a:pPr marL="228600" indent="-228600"/>
            <a:endParaRPr lang="en-US" dirty="0"/>
          </a:p>
          <a:p>
            <a:pPr marL="228600" indent="-228600"/>
            <a:endParaRPr lang="en-US" dirty="0"/>
          </a:p>
          <a:p>
            <a:pPr marL="228600" indent="-228600"/>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92024" indent="-192024"/>
            <a:r>
              <a:rPr lang="en-US" dirty="0" smtClean="0"/>
              <a:t>This is the set of undergraduate course descriptions provided in the document. Of course, much more needs to be done to have effective SwA education at the undergraduate level, in a variety of degree programs.</a:t>
            </a:r>
          </a:p>
        </p:txBody>
      </p:sp>
      <p:sp>
        <p:nvSpPr>
          <p:cNvPr id="4" name="Footer Placeholder 3"/>
          <p:cNvSpPr>
            <a:spLocks noGrp="1"/>
          </p:cNvSpPr>
          <p:nvPr>
            <p:ph type="ftr" sz="quarter" idx="10"/>
          </p:nvPr>
        </p:nvSpPr>
        <p:spPr>
          <a:xfrm>
            <a:off x="4000500" y="8758238"/>
            <a:ext cx="2133600" cy="198437"/>
          </a:xfrm>
          <a:prstGeom prst="rect">
            <a:avLst/>
          </a:prstGeom>
        </p:spPr>
        <p:txBody>
          <a:bodyPr/>
          <a:lstStyle/>
          <a:p>
            <a:pPr>
              <a:defRPr/>
            </a:pPr>
            <a:r>
              <a:rPr lang="en-US" dirty="0" smtClean="0"/>
              <a:t>© 2010 Carnegie Mellon University</a:t>
            </a:r>
            <a:endParaRPr lang="en-US" i="1" dirty="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Footer Placeholder 3"/>
          <p:cNvSpPr>
            <a:spLocks noGrp="1"/>
          </p:cNvSpPr>
          <p:nvPr>
            <p:ph type="ftr" sz="quarter" idx="10"/>
          </p:nvPr>
        </p:nvSpPr>
        <p:spPr>
          <a:xfrm>
            <a:off x="4000500" y="8758238"/>
            <a:ext cx="2133600" cy="198437"/>
          </a:xfrm>
          <a:prstGeom prst="rect">
            <a:avLst/>
          </a:prstGeom>
        </p:spPr>
        <p:txBody>
          <a:bodyPr/>
          <a:lstStyle/>
          <a:p>
            <a:pPr>
              <a:defRPr/>
            </a:pPr>
            <a:r>
              <a:rPr lang="en-US" dirty="0" smtClean="0"/>
              <a:t>© 2010 Carnegie Mellon University</a:t>
            </a:r>
            <a:endParaRPr lang="en-US" i="1" dirty="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will be available</a:t>
            </a:r>
            <a:r>
              <a:rPr lang="en-US" baseline="0" dirty="0" smtClean="0"/>
              <a:t> for comment shortly.  Comments/suggestions for improvement are welcome.  This will become the next report in the SwA Education Series.</a:t>
            </a:r>
            <a:endParaRPr lang="en-US" dirty="0"/>
          </a:p>
        </p:txBody>
      </p:sp>
      <p:sp>
        <p:nvSpPr>
          <p:cNvPr id="4" name="Footer Placeholder 3"/>
          <p:cNvSpPr>
            <a:spLocks noGrp="1"/>
          </p:cNvSpPr>
          <p:nvPr>
            <p:ph type="ftr" sz="quarter" idx="10"/>
          </p:nvPr>
        </p:nvSpPr>
        <p:spPr>
          <a:xfrm>
            <a:off x="4000500" y="8758238"/>
            <a:ext cx="2133600" cy="198437"/>
          </a:xfrm>
          <a:prstGeom prst="rect">
            <a:avLst/>
          </a:prstGeom>
        </p:spPr>
        <p:txBody>
          <a:bodyPr/>
          <a:lstStyle/>
          <a:p>
            <a:pPr>
              <a:defRPr/>
            </a:pPr>
            <a:r>
              <a:rPr lang="en-US" dirty="0" smtClean="0"/>
              <a:t>© 2010 Carnegie Mellon University</a:t>
            </a:r>
            <a:endParaRPr lang="en-US" i="1" dirty="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92024" indent="-192024"/>
            <a:r>
              <a:rPr lang="en-US" dirty="0" smtClean="0"/>
              <a:t>In this curriculum, CS 1-3</a:t>
            </a:r>
            <a:r>
              <a:rPr lang="en-US" baseline="0" dirty="0" smtClean="0"/>
              <a:t> correspond to CS1-2 in a four-year college.  These are drawn from existing CC curricula efforts and enhanced to include more on SW assurance.  The additional courses are drawn from a variety of sources.  Each course outline includes a list of topics, identification of prerequisites and co-requisites, resources, suggested exercises, and so on.</a:t>
            </a:r>
            <a:endParaRPr lang="en-US" dirty="0" smtClean="0"/>
          </a:p>
        </p:txBody>
      </p:sp>
      <p:sp>
        <p:nvSpPr>
          <p:cNvPr id="4" name="Footer Placeholder 3"/>
          <p:cNvSpPr>
            <a:spLocks noGrp="1"/>
          </p:cNvSpPr>
          <p:nvPr>
            <p:ph type="ftr" sz="quarter" idx="10"/>
          </p:nvPr>
        </p:nvSpPr>
        <p:spPr>
          <a:xfrm>
            <a:off x="4000500" y="8758238"/>
            <a:ext cx="2133600" cy="198437"/>
          </a:xfrm>
          <a:prstGeom prst="rect">
            <a:avLst/>
          </a:prstGeom>
        </p:spPr>
        <p:txBody>
          <a:bodyPr/>
          <a:lstStyle/>
          <a:p>
            <a:pPr>
              <a:defRPr/>
            </a:pPr>
            <a:r>
              <a:rPr lang="en-US" dirty="0" smtClean="0"/>
              <a:t>© 2010 Carnegie Mellon University</a:t>
            </a:r>
            <a:endParaRPr lang="en-US" i="1" dirty="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ftr" sz="quarter" idx="4"/>
          </p:nvPr>
        </p:nvSpPr>
        <p:spPr>
          <a:xfrm>
            <a:off x="4000500" y="8758238"/>
            <a:ext cx="2133600" cy="198437"/>
          </a:xfrm>
          <a:prstGeom prst="rect">
            <a:avLst/>
          </a:prstGeom>
          <a:noFill/>
        </p:spPr>
        <p:txBody>
          <a:bodyPr/>
          <a:lstStyle/>
          <a:p>
            <a:r>
              <a:rPr lang="en-US" dirty="0"/>
              <a:t>© </a:t>
            </a:r>
            <a:r>
              <a:rPr lang="en-US" dirty="0" smtClean="0"/>
              <a:t>2010 </a:t>
            </a:r>
            <a:r>
              <a:rPr lang="en-US" dirty="0"/>
              <a:t>Carnegie Mellon University</a:t>
            </a:r>
            <a:endParaRPr lang="en-US" i="1" dirty="0">
              <a:latin typeface="Times New Roman"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C6492D1C-BD09-4AF6-82AE-D63AC0EE3BD8}" type="datetime1">
              <a:rPr lang="en-US"/>
              <a:pPr/>
              <a:t>1/3/13</a:t>
            </a:fld>
            <a:endParaRPr lang="en-US"/>
          </a:p>
        </p:txBody>
      </p:sp>
      <p:sp>
        <p:nvSpPr>
          <p:cNvPr id="878594" name="Rectangle 2"/>
          <p:cNvSpPr>
            <a:spLocks noGrp="1" noRot="1" noChangeAspect="1" noChangeArrowheads="1" noTextEdit="1"/>
          </p:cNvSpPr>
          <p:nvPr>
            <p:ph type="sldImg"/>
          </p:nvPr>
        </p:nvSpPr>
        <p:spPr>
          <a:ln/>
        </p:spPr>
      </p:sp>
      <p:sp>
        <p:nvSpPr>
          <p:cNvPr id="87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ftr" sz="quarter" idx="4"/>
          </p:nvPr>
        </p:nvSpPr>
        <p:spPr>
          <a:xfrm>
            <a:off x="4000500" y="8758238"/>
            <a:ext cx="2133600" cy="198437"/>
          </a:xfrm>
          <a:prstGeom prst="rect">
            <a:avLst/>
          </a:prstGeom>
          <a:noFill/>
        </p:spPr>
        <p:txBody>
          <a:bodyPr/>
          <a:lstStyle/>
          <a:p>
            <a:r>
              <a:rPr lang="en-US" dirty="0"/>
              <a:t>© </a:t>
            </a:r>
            <a:r>
              <a:rPr lang="en-US" dirty="0" smtClean="0"/>
              <a:t>2010 </a:t>
            </a:r>
            <a:r>
              <a:rPr lang="en-US" dirty="0"/>
              <a:t>Carnegie Mellon University</a:t>
            </a:r>
            <a:endParaRPr lang="en-US" i="1" dirty="0">
              <a:latin typeface="Times New Roman"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7714C061-06BC-4B45-90DB-3968B0D850B7}" type="datetime1">
              <a:rPr lang="en-US"/>
              <a:pPr/>
              <a:t>1/3/13</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ftr" sz="quarter" idx="4"/>
          </p:nvPr>
        </p:nvSpPr>
        <p:spPr>
          <a:xfrm>
            <a:off x="4000500" y="8758238"/>
            <a:ext cx="2133600" cy="198437"/>
          </a:xfrm>
          <a:prstGeom prst="rect">
            <a:avLst/>
          </a:prstGeom>
          <a:noFill/>
        </p:spPr>
        <p:txBody>
          <a:bodyPr/>
          <a:lstStyle/>
          <a:p>
            <a:r>
              <a:rPr lang="en-US" dirty="0"/>
              <a:t>© </a:t>
            </a:r>
            <a:r>
              <a:rPr lang="en-US" dirty="0" smtClean="0"/>
              <a:t>2010 </a:t>
            </a:r>
            <a:r>
              <a:rPr lang="en-US" dirty="0"/>
              <a:t>Carnegie Mellon University</a:t>
            </a:r>
            <a:endParaRPr lang="en-US" i="1" dirty="0">
              <a:latin typeface="Times New Roman"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ftr" sz="quarter" idx="4"/>
          </p:nvPr>
        </p:nvSpPr>
        <p:spPr>
          <a:xfrm>
            <a:off x="4000500" y="8758238"/>
            <a:ext cx="2133600" cy="198437"/>
          </a:xfrm>
          <a:prstGeom prst="rect">
            <a:avLst/>
          </a:prstGeom>
          <a:noFill/>
        </p:spPr>
        <p:txBody>
          <a:bodyPr/>
          <a:lstStyle/>
          <a:p>
            <a:r>
              <a:rPr lang="en-US" dirty="0"/>
              <a:t>© </a:t>
            </a:r>
            <a:r>
              <a:rPr lang="en-US" dirty="0" smtClean="0"/>
              <a:t>2010 </a:t>
            </a:r>
            <a:r>
              <a:rPr lang="en-US" dirty="0"/>
              <a:t>Carnegie Mellon University</a:t>
            </a:r>
            <a:endParaRPr lang="en-US" i="1" dirty="0">
              <a:latin typeface="Times New Roman"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marL="190500" indent="-190500"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ftr" sz="quarter" idx="4"/>
          </p:nvPr>
        </p:nvSpPr>
        <p:spPr>
          <a:xfrm>
            <a:off x="4000500" y="8758238"/>
            <a:ext cx="2133600" cy="198437"/>
          </a:xfrm>
          <a:prstGeom prst="rect">
            <a:avLst/>
          </a:prstGeom>
          <a:noFill/>
        </p:spPr>
        <p:txBody>
          <a:bodyPr/>
          <a:lstStyle/>
          <a:p>
            <a:r>
              <a:rPr lang="en-US" dirty="0"/>
              <a:t>© </a:t>
            </a:r>
            <a:r>
              <a:rPr lang="en-US" dirty="0" smtClean="0"/>
              <a:t>2010 </a:t>
            </a:r>
            <a:r>
              <a:rPr lang="en-US" dirty="0"/>
              <a:t>Carnegie Mellon University</a:t>
            </a:r>
            <a:endParaRPr lang="en-US" i="1" dirty="0">
              <a:latin typeface="Times New Roman"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sz="1000" kern="1200" dirty="0" smtClean="0">
                <a:solidFill>
                  <a:schemeClr val="tx1"/>
                </a:solidFill>
                <a:latin typeface="Arial" charset="0"/>
                <a:ea typeface="ＭＳ Ｐゴシック" pitchFamily="1" charset="-128"/>
                <a:cs typeface="+mn-cs"/>
              </a:rPr>
              <a:t>“A </a:t>
            </a:r>
            <a:r>
              <a:rPr lang="en-US" sz="1000" i="1" kern="1200" dirty="0" smtClean="0">
                <a:solidFill>
                  <a:schemeClr val="tx1"/>
                </a:solidFill>
                <a:latin typeface="Arial" charset="0"/>
                <a:ea typeface="ＭＳ Ｐゴシック" pitchFamily="1" charset="-128"/>
                <a:cs typeface="+mn-cs"/>
              </a:rPr>
              <a:t>reference curriculum </a:t>
            </a:r>
            <a:r>
              <a:rPr lang="en-US" sz="1000" kern="1200" dirty="0" smtClean="0">
                <a:solidFill>
                  <a:schemeClr val="tx1"/>
                </a:solidFill>
                <a:latin typeface="Arial" charset="0"/>
                <a:ea typeface="ＭＳ Ｐゴシック" pitchFamily="1" charset="-128"/>
                <a:cs typeface="+mn-cs"/>
              </a:rPr>
              <a:t>is a set of </a:t>
            </a:r>
          </a:p>
          <a:p>
            <a:pPr marL="190500" marR="0" indent="-19050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000" kern="1200" dirty="0" smtClean="0">
                <a:solidFill>
                  <a:schemeClr val="tx1"/>
                </a:solidFill>
                <a:latin typeface="Arial" charset="0"/>
                <a:ea typeface="ＭＳ Ｐゴシック" pitchFamily="1" charset="-128"/>
                <a:cs typeface="+mn-cs"/>
              </a:rPr>
              <a:t>outcomes, </a:t>
            </a:r>
          </a:p>
          <a:p>
            <a:pPr marL="190500" marR="0" indent="-19050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000" kern="1200" dirty="0" smtClean="0">
                <a:solidFill>
                  <a:schemeClr val="tx1"/>
                </a:solidFill>
                <a:latin typeface="Arial" charset="0"/>
                <a:ea typeface="ＭＳ Ｐゴシック" pitchFamily="1" charset="-128"/>
                <a:cs typeface="+mn-cs"/>
              </a:rPr>
              <a:t>entrance expectations, </a:t>
            </a:r>
          </a:p>
          <a:p>
            <a:pPr marL="190500" marR="0" indent="-19050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000" kern="1200" dirty="0" smtClean="0">
                <a:solidFill>
                  <a:schemeClr val="tx1"/>
                </a:solidFill>
                <a:latin typeface="Arial" charset="0"/>
                <a:ea typeface="ＭＳ Ｐゴシック" pitchFamily="1" charset="-128"/>
                <a:cs typeface="+mn-cs"/>
              </a:rPr>
              <a:t>architecture, and </a:t>
            </a:r>
          </a:p>
          <a:p>
            <a:pPr marL="190500" marR="0" indent="-19050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000" kern="1200" dirty="0" smtClean="0">
                <a:solidFill>
                  <a:schemeClr val="tx1"/>
                </a:solidFill>
                <a:latin typeface="Arial" charset="0"/>
                <a:ea typeface="ＭＳ Ｐゴシック" pitchFamily="1" charset="-128"/>
                <a:cs typeface="+mn-cs"/>
              </a:rPr>
              <a:t>a body of knowledge </a:t>
            </a:r>
          </a:p>
          <a:p>
            <a:pPr marL="190500" marR="0" indent="-190500" algn="l" defTabSz="914400" rtl="0" eaLnBrk="1" fontAlgn="base" latinLnBrk="0" hangingPunct="1">
              <a:lnSpc>
                <a:spcPct val="100000"/>
              </a:lnSpc>
              <a:spcBef>
                <a:spcPct val="30000"/>
              </a:spcBef>
              <a:spcAft>
                <a:spcPct val="0"/>
              </a:spcAft>
              <a:buClrTx/>
              <a:buSzTx/>
              <a:buFont typeface="Arial" pitchFamily="34" charset="0"/>
              <a:buNone/>
              <a:tabLst/>
              <a:defRPr/>
            </a:pPr>
            <a:r>
              <a:rPr lang="en-US" sz="1000" kern="1200" dirty="0" smtClean="0">
                <a:solidFill>
                  <a:schemeClr val="tx1"/>
                </a:solidFill>
                <a:latin typeface="Arial" charset="0"/>
                <a:ea typeface="ＭＳ Ｐゴシック" pitchFamily="1" charset="-128"/>
                <a:cs typeface="+mn-cs"/>
              </a:rPr>
              <a:t>that provide guidance for faculty who are designing and updating their programs. </a:t>
            </a:r>
          </a:p>
          <a:p>
            <a:pPr marL="190500" marR="0" indent="-190500" algn="l" defTabSz="914400" rtl="0" eaLnBrk="1" fontAlgn="base" latinLnBrk="0" hangingPunct="1">
              <a:lnSpc>
                <a:spcPct val="100000"/>
              </a:lnSpc>
              <a:spcBef>
                <a:spcPct val="30000"/>
              </a:spcBef>
              <a:spcAft>
                <a:spcPct val="0"/>
              </a:spcAft>
              <a:buClrTx/>
              <a:buSzTx/>
              <a:buFont typeface="Arial" pitchFamily="34" charset="0"/>
              <a:buNone/>
              <a:tabLst/>
              <a:defRPr/>
            </a:pPr>
            <a:r>
              <a:rPr lang="en-US" sz="1000" kern="1200" dirty="0" smtClean="0">
                <a:solidFill>
                  <a:schemeClr val="tx1"/>
                </a:solidFill>
                <a:latin typeface="Arial" charset="0"/>
                <a:ea typeface="ＭＳ Ｐゴシック" pitchFamily="1" charset="-128"/>
                <a:cs typeface="+mn-cs"/>
              </a:rPr>
              <a:t>That guidance is intentionally flexible so that faculty can adopt and adapt it based on local programmatic needs. </a:t>
            </a:r>
          </a:p>
          <a:p>
            <a:pPr marL="190500" marR="0" indent="-190500" algn="l" defTabSz="914400" rtl="0" eaLnBrk="1" fontAlgn="base" latinLnBrk="0" hangingPunct="1">
              <a:lnSpc>
                <a:spcPct val="100000"/>
              </a:lnSpc>
              <a:spcBef>
                <a:spcPct val="30000"/>
              </a:spcBef>
              <a:spcAft>
                <a:spcPct val="0"/>
              </a:spcAft>
              <a:buClrTx/>
              <a:buSzTx/>
              <a:buFont typeface="Arial" pitchFamily="34" charset="0"/>
              <a:buNone/>
              <a:tabLst/>
              <a:defRPr/>
            </a:pPr>
            <a:r>
              <a:rPr lang="en-US" sz="1000" kern="1200" dirty="0" smtClean="0">
                <a:solidFill>
                  <a:schemeClr val="tx1"/>
                </a:solidFill>
                <a:latin typeface="Arial" charset="0"/>
                <a:ea typeface="ＭＳ Ｐゴシック" pitchFamily="1" charset="-128"/>
                <a:cs typeface="+mn-cs"/>
              </a:rPr>
              <a:t>A reference curriculum is not intended to be used directly for program certification or accreditation.” </a:t>
            </a:r>
          </a:p>
          <a:p>
            <a:pPr marL="190500" indent="-190500" eaLnBrk="1" hangingPunct="1">
              <a:defRPr/>
            </a:pPr>
            <a:r>
              <a:rPr lang="en-US" dirty="0" smtClean="0"/>
              <a:t>(</a:t>
            </a:r>
            <a:r>
              <a:rPr lang="en-US" sz="1000" kern="1200" dirty="0" smtClean="0">
                <a:solidFill>
                  <a:schemeClr val="tx1"/>
                </a:solidFill>
                <a:latin typeface="Arial" charset="0"/>
                <a:ea typeface="ＭＳ Ｐゴシック" pitchFamily="1" charset="-128"/>
                <a:cs typeface="+mn-cs"/>
              </a:rPr>
              <a:t>from GSwE 2009 v1, page v </a:t>
            </a:r>
            <a:r>
              <a:rPr lang="en-US" dirty="0" smtClean="0"/>
              <a:t>[iSSEc 2009] )</a:t>
            </a:r>
            <a:endParaRPr lang="en-US" sz="1000" kern="1200" dirty="0" smtClean="0">
              <a:solidFill>
                <a:schemeClr val="tx1"/>
              </a:solidFill>
              <a:latin typeface="Arial" charset="0"/>
              <a:ea typeface="ＭＳ Ｐゴシック" pitchFamily="1" charset="-128"/>
              <a:cs typeface="+mn-cs"/>
            </a:endParaRPr>
          </a:p>
          <a:p>
            <a:pPr marL="190500" indent="-190500" eaLnBrk="1" hangingPunct="1"/>
            <a:endParaRPr lang="en-US" dirty="0" smtClean="0"/>
          </a:p>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dirty="0" smtClean="0"/>
              <a:t>[iSSEc 2009] Integrated Software &amp; Systems Engineering Curriculum (iSSEc) Project. </a:t>
            </a:r>
            <a:r>
              <a:rPr lang="en-US" i="1" dirty="0" smtClean="0"/>
              <a:t>Graduate Software Engineering 2009 [GSwE2009] Curriculum Guidelines for Graduate Degree Programs in Software Engineering, Version 1.0</a:t>
            </a:r>
            <a:r>
              <a:rPr lang="en-US" dirty="0" smtClean="0"/>
              <a:t>. Stevens Institute of Technology, 2009. </a:t>
            </a:r>
          </a:p>
          <a:p>
            <a:pPr marL="190500" indent="-190500" eaLnBrk="1" hangingPunct="1"/>
            <a:endParaRPr lang="en-US" dirty="0" smtClean="0"/>
          </a:p>
          <a:p>
            <a:pPr marL="190500" indent="-190500"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ftr" sz="quarter" idx="4"/>
          </p:nvPr>
        </p:nvSpPr>
        <p:spPr>
          <a:xfrm>
            <a:off x="4000500" y="8758238"/>
            <a:ext cx="2133600" cy="198437"/>
          </a:xfrm>
          <a:prstGeom prst="rect">
            <a:avLst/>
          </a:prstGeom>
          <a:noFill/>
        </p:spPr>
        <p:txBody>
          <a:bodyPr/>
          <a:lstStyle/>
          <a:p>
            <a:r>
              <a:rPr lang="en-US" dirty="0"/>
              <a:t>© </a:t>
            </a:r>
            <a:r>
              <a:rPr lang="en-US" dirty="0" smtClean="0"/>
              <a:t>2010 </a:t>
            </a:r>
            <a:r>
              <a:rPr lang="en-US" dirty="0"/>
              <a:t>Carnegie Mellon University</a:t>
            </a:r>
            <a:endParaRPr lang="en-US" i="1" dirty="0">
              <a:latin typeface="Times New Roman"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marL="190500" indent="-190500" eaLnBrk="1" hangingPunct="1">
              <a:defRPr/>
            </a:pPr>
            <a:r>
              <a:rPr lang="en-US" dirty="0" smtClean="0"/>
              <a:t>The purpose is to provide a set of tailorable recommendations for developing and improving curricula that provide software assurance education at the master’s degree level: for professional degrees targeting software assurance practitioners. (With modification, it may serve as the foundation for those with a research interest who ultimately seek a doctoral degree.)</a:t>
            </a:r>
            <a:endParaRPr lang="en-US" sz="1000" kern="1200" dirty="0" smtClean="0">
              <a:solidFill>
                <a:schemeClr val="tx1"/>
              </a:solidFill>
              <a:latin typeface="Arial" charset="0"/>
              <a:ea typeface="ＭＳ Ｐゴシック" pitchFamily="1" charset="-128"/>
              <a:cs typeface="+mn-cs"/>
            </a:endParaRPr>
          </a:p>
          <a:p>
            <a:pPr marL="190500" indent="-190500" eaLnBrk="1" hangingPunct="1">
              <a:defRPr/>
            </a:pPr>
            <a:r>
              <a:rPr lang="en-US" dirty="0" smtClean="0"/>
              <a:t>The curriculum described in the report [MSwA 2010] can be offered as an independent master’s degree program in software assurance. It can also be offered as a track in a Master of Software Engineering (MSE) or a Master of Computer Science degree program. The report describes how it can be incorporated as a track in an MSE degree program if the software engineering program is based on the GSwE2009 recommendation. The independent master’s degree program in software assurance that the report describes assumes a student enters the program with an undergraduate degree in computer science [ACM 2008], computer engineering [IEEE-CS 2004a] or software engineering [Lethbridge 2006] and supplements the content of those degrees with appropriate prerequisite materials. For students with other backgrounds, the program incorporates the necessary portions of computer science and software engineering preparatory material to allow them to study software assurance. </a:t>
            </a:r>
          </a:p>
          <a:p>
            <a:pPr marL="190500" indent="-190500" eaLnBrk="1" hangingPunct="1">
              <a:defRPr/>
            </a:pPr>
            <a:r>
              <a:rPr lang="en-US" dirty="0" smtClean="0"/>
              <a:t>It is also possible that this material could be used to develop continuing education or certificate programs in both government and industry. Because of the affiliations of the authors of the report on which this presentation is based, that report is U.S.-centric, although the authors of that report would welcome adaptation of this material for use internationally or enhancement of the report to include international programs.</a:t>
            </a:r>
            <a:endParaRPr lang="en-US" sz="1000" kern="1200" dirty="0" smtClean="0">
              <a:solidFill>
                <a:schemeClr val="tx1"/>
              </a:solidFill>
              <a:latin typeface="Arial" charset="0"/>
              <a:ea typeface="ＭＳ Ｐゴシック" pitchFamily="1" charset="-128"/>
              <a:cs typeface="+mn-cs"/>
            </a:endParaRPr>
          </a:p>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sz="1000" u="none" kern="1200" dirty="0" smtClean="0">
                <a:solidFill>
                  <a:schemeClr val="tx1"/>
                </a:solidFill>
                <a:latin typeface="Arial" charset="0"/>
                <a:ea typeface="ＭＳ Ｐゴシック" pitchFamily="1" charset="-128"/>
                <a:cs typeface="+mn-cs"/>
              </a:rPr>
              <a:t>The Software Assuranc</a:t>
            </a:r>
            <a:r>
              <a:rPr lang="en-US" dirty="0" smtClean="0"/>
              <a:t>e Curriculum Body of Knowledge (SwACBK) is available at </a:t>
            </a:r>
            <a:r>
              <a:rPr lang="en-US" dirty="0" smtClean="0">
                <a:hlinkClick r:id="rId3"/>
              </a:rPr>
              <a:t>https://buildsecurityin.us-cert.gov/bsi/dhs/927-BSI.html</a:t>
            </a:r>
            <a:endParaRPr lang="en-US" sz="1000" u="none" kern="1200" dirty="0" smtClean="0">
              <a:solidFill>
                <a:schemeClr val="tx1"/>
              </a:solidFill>
              <a:latin typeface="Arial" charset="0"/>
              <a:ea typeface="ＭＳ Ｐゴシック" pitchFamily="1" charset="-128"/>
              <a:cs typeface="+mn-cs"/>
            </a:endParaRPr>
          </a:p>
          <a:p>
            <a:pPr marL="190500" indent="-190500" eaLnBrk="1" hangingPunct="1"/>
            <a:r>
              <a:rPr lang="en-US" dirty="0" smtClean="0"/>
              <a:t>The DHS Build Security In website is available at </a:t>
            </a:r>
            <a:r>
              <a:rPr lang="en-US" dirty="0" smtClean="0">
                <a:hlinkClick r:id="rId4"/>
              </a:rPr>
              <a:t>https://buildsecurityin.us-cert.gov/ </a:t>
            </a:r>
            <a:endParaRPr lang="en-US" dirty="0" smtClean="0"/>
          </a:p>
          <a:p>
            <a:pPr marL="190500" indent="-190500" eaLnBrk="1" hangingPunct="1"/>
            <a:r>
              <a:rPr lang="en-US" dirty="0" smtClean="0"/>
              <a:t>To download a copy of GSWE 2009 Version 1 curriculum, go to </a:t>
            </a:r>
            <a:r>
              <a:rPr lang="en-US" u="sng" dirty="0" smtClean="0">
                <a:hlinkClick r:id="rId5"/>
              </a:rPr>
              <a:t>http://www.gswe2009.org/</a:t>
            </a:r>
            <a:endParaRPr lang="en-US" u="sng" dirty="0" smtClean="0"/>
          </a:p>
          <a:p>
            <a:pPr marL="190500" indent="-190500" eaLnBrk="1" hangingPunct="1"/>
            <a:endParaRPr lang="en-US" u="sng" dirty="0" smtClean="0"/>
          </a:p>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dirty="0" smtClean="0"/>
              <a:t>[ACM 2008] ACM &amp; IEEE-CS. “Computer Science Curriculum 2008: An Interim Revision of CS 2001.” </a:t>
            </a:r>
            <a:r>
              <a:rPr lang="en-US" i="1" dirty="0" smtClean="0"/>
              <a:t>Computing Curriculum Series</a:t>
            </a:r>
            <a:r>
              <a:rPr lang="en-US" dirty="0" smtClean="0"/>
              <a:t>. </a:t>
            </a:r>
            <a:r>
              <a:rPr lang="en-US" dirty="0" smtClean="0">
                <a:hlinkClick r:id="rId6"/>
              </a:rPr>
              <a:t>http://www.computer.org/portal/cms_docs_ieeecs/ieeecs/education/cc2001/ComputerScience2008.pdf</a:t>
            </a:r>
            <a:r>
              <a:rPr lang="en-US" dirty="0" smtClean="0"/>
              <a:t> (2008).</a:t>
            </a:r>
          </a:p>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dirty="0" smtClean="0"/>
              <a:t>[DHS 2010a] DHS SwA. </a:t>
            </a:r>
            <a:r>
              <a:rPr lang="en-US" i="1" dirty="0" smtClean="0"/>
              <a:t>Build Security In</a:t>
            </a:r>
            <a:r>
              <a:rPr lang="en-US" dirty="0" smtClean="0"/>
              <a:t>. </a:t>
            </a:r>
            <a:r>
              <a:rPr lang="en-US" dirty="0" smtClean="0">
                <a:hlinkClick r:id="rId7"/>
              </a:rPr>
              <a:t>https://buildsecurityin.us-cert.gov/daisy/adm-bsi/home.html</a:t>
            </a:r>
            <a:r>
              <a:rPr lang="en-US" dirty="0" smtClean="0"/>
              <a:t> (2010). </a:t>
            </a:r>
          </a:p>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dirty="0" smtClean="0"/>
              <a:t>[DHS 2010b] Department of Homeland Security (DHS) Software Assurance (SwA)Workforce Education and Training Working Group.</a:t>
            </a:r>
            <a:r>
              <a:rPr lang="en-US" i="1" dirty="0" smtClean="0"/>
              <a:t> Software Assurance CBK/Principles Organization. </a:t>
            </a:r>
            <a:r>
              <a:rPr lang="en-US" dirty="0" smtClean="0">
                <a:hlinkClick r:id="rId3"/>
              </a:rPr>
              <a:t>https://buildsecurityin.us-cert.gov/bsi/dhs/927-BSI.html</a:t>
            </a:r>
            <a:r>
              <a:rPr lang="en-US" i="1" dirty="0" smtClean="0"/>
              <a:t> </a:t>
            </a:r>
            <a:r>
              <a:rPr lang="en-US" dirty="0" smtClean="0"/>
              <a:t>(2010).</a:t>
            </a:r>
          </a:p>
          <a:p>
            <a:pPr marL="192024" indent="-192024"/>
            <a:r>
              <a:rPr lang="en-US" dirty="0" smtClean="0"/>
              <a:t>[IEEE-CS 2004a] IEEE-CS &amp; ACM. “Computer Engineering 2004: Curriculum Guidelines for Undergraduate Degree Programs in Computer Engineering.” Computing Curriculum Series. </a:t>
            </a:r>
            <a:r>
              <a:rPr lang="en-US" u="sng" dirty="0" smtClean="0">
                <a:hlinkClick r:id="rId8"/>
              </a:rPr>
              <a:t>http://www.acm.org/education/education/curric_vols/CE-Final-Report.pdf</a:t>
            </a:r>
            <a:r>
              <a:rPr lang="en-US" dirty="0" smtClean="0"/>
              <a:t> (2004).</a:t>
            </a:r>
          </a:p>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dirty="0" smtClean="0"/>
              <a:t>[iSSEc 2009] Integrated Software &amp; Systems Engineering Curriculum (iSSEc) Project. </a:t>
            </a:r>
            <a:r>
              <a:rPr lang="en-US" i="1" dirty="0" smtClean="0"/>
              <a:t>Graduate Software Engineering 2009 [GSwE2009] Curriculum Guidelines for Graduate Degree Programs in Software Engineering, Version 1.0</a:t>
            </a:r>
            <a:r>
              <a:rPr lang="en-US" dirty="0" smtClean="0"/>
              <a:t>. Stevens Institute of Technology, 2009. </a:t>
            </a:r>
          </a:p>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dirty="0" smtClean="0"/>
              <a:t>[Lethbridge 2006] Lethbridge, Timothy C., LeBlanc, Richard J., Jr., Kelley Sobel, Ann E., Hilburn, Thomas B., Diaz-Herrera, Jorge L. “SE2004: Recommendations for Undergraduate Software Engineering Curricula.” </a:t>
            </a:r>
            <a:r>
              <a:rPr lang="en-US" i="1" dirty="0" smtClean="0"/>
              <a:t>IEEE Software</a:t>
            </a:r>
            <a:r>
              <a:rPr lang="en-US" dirty="0" smtClean="0"/>
              <a:t> </a:t>
            </a:r>
            <a:r>
              <a:rPr lang="en-US" i="1" dirty="0" smtClean="0"/>
              <a:t>23</a:t>
            </a:r>
            <a:r>
              <a:rPr lang="en-US" dirty="0" smtClean="0"/>
              <a:t>, 6 (Nov./Dec. 2006): 19-25.</a:t>
            </a:r>
          </a:p>
          <a:p>
            <a:pPr marL="190500" marR="0" indent="-190500" algn="l" defTabSz="914400" rtl="0" eaLnBrk="1" fontAlgn="base" latinLnBrk="0" hangingPunct="1">
              <a:lnSpc>
                <a:spcPct val="100000"/>
              </a:lnSpc>
              <a:spcBef>
                <a:spcPct val="30000"/>
              </a:spcBef>
              <a:spcAft>
                <a:spcPct val="0"/>
              </a:spcAft>
              <a:buClrTx/>
              <a:buSzTx/>
              <a:buFontTx/>
              <a:buNone/>
              <a:tabLst/>
              <a:defRPr/>
            </a:pPr>
            <a:r>
              <a:rPr lang="en-US" dirty="0" smtClean="0"/>
              <a:t>[MSwA 2010] Mead, Nancy R.; Allen, Julia H.; Ardis, Mark; Hilburn, Thomas B.; Kornecki, Andrew J.; Linger, Rick; &amp; McDonald, James. </a:t>
            </a:r>
            <a:r>
              <a:rPr lang="en-US" i="1" dirty="0" smtClean="0"/>
              <a:t>Master of Software Assurance Reference Curriculum</a:t>
            </a:r>
            <a:r>
              <a:rPr lang="en-US" dirty="0" smtClean="0"/>
              <a:t> (CMU/SEI-2010-TR-005, ESC-TR-2010-005). Software Engineering Institute, Carnegie Mellon University, 2010. </a:t>
            </a:r>
          </a:p>
          <a:p>
            <a:pPr marL="190500" marR="0" indent="-190500" algn="l" defTabSz="914400" rtl="0" eaLnBrk="1" fontAlgn="base" latinLnBrk="0" hangingPunct="1">
              <a:lnSpc>
                <a:spcPct val="100000"/>
              </a:lnSpc>
              <a:spcBef>
                <a:spcPct val="30000"/>
              </a:spcBef>
              <a:spcAft>
                <a:spcPct val="0"/>
              </a:spcAft>
              <a:buClrTx/>
              <a:buSzTx/>
              <a:buFontTx/>
              <a:buNone/>
              <a:tabLst/>
              <a:defRPr/>
            </a:pPr>
            <a:endParaRPr lang="en-US" dirty="0" smtClean="0"/>
          </a:p>
          <a:p>
            <a:pPr marL="190500" marR="0" indent="-190500" algn="l" defTabSz="914400" rtl="0" eaLnBrk="1" fontAlgn="base" latinLnBrk="0" hangingPunct="1">
              <a:lnSpc>
                <a:spcPct val="100000"/>
              </a:lnSpc>
              <a:spcBef>
                <a:spcPct val="30000"/>
              </a:spcBef>
              <a:spcAft>
                <a:spcPct val="0"/>
              </a:spcAft>
              <a:buClrTx/>
              <a:buSzTx/>
              <a:buFontTx/>
              <a:buNone/>
              <a:tabLst/>
              <a:defRPr/>
            </a:pPr>
            <a:endParaRPr lang="en-US" dirty="0" smtClean="0"/>
          </a:p>
          <a:p>
            <a:pPr marL="190500" indent="-190500" eaLnBrk="1" hangingPunct="1"/>
            <a:endParaRPr lang="en-US" u="sng" dirty="0" smtClean="0"/>
          </a:p>
          <a:p>
            <a:pPr marL="190500" indent="-190500"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ftr" sz="quarter" idx="4"/>
          </p:nvPr>
        </p:nvSpPr>
        <p:spPr>
          <a:xfrm>
            <a:off x="4000500" y="8758238"/>
            <a:ext cx="2133600" cy="198437"/>
          </a:xfrm>
          <a:prstGeom prst="rect">
            <a:avLst/>
          </a:prstGeom>
          <a:noFill/>
        </p:spPr>
        <p:txBody>
          <a:bodyPr/>
          <a:lstStyle/>
          <a:p>
            <a:r>
              <a:rPr lang="en-US" dirty="0"/>
              <a:t>© </a:t>
            </a:r>
            <a:r>
              <a:rPr lang="en-US" dirty="0" smtClean="0"/>
              <a:t>2010 </a:t>
            </a:r>
            <a:r>
              <a:rPr lang="en-US" dirty="0"/>
              <a:t>Carnegie Mellon University</a:t>
            </a:r>
            <a:endParaRPr lang="en-US" i="1" dirty="0">
              <a:latin typeface="Times New Roman"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xfrm>
            <a:off x="381000" y="4379914"/>
            <a:ext cx="6172200" cy="4268787"/>
          </a:xfrm>
          <a:noFill/>
          <a:ln/>
        </p:spPr>
        <p:txBody>
          <a:bodyPr/>
          <a:lstStyle/>
          <a:p>
            <a:r>
              <a:rPr lang="en-US" sz="1000" b="1" kern="1200" dirty="0" smtClean="0">
                <a:solidFill>
                  <a:schemeClr val="tx1"/>
                </a:solidFill>
                <a:latin typeface="Arial" pitchFamily="34" charset="0"/>
                <a:ea typeface="ＭＳ Ｐゴシック" charset="-128"/>
                <a:cs typeface="ＭＳ Ｐゴシック"/>
              </a:rPr>
              <a:t>Assurance Across Life Cycles</a:t>
            </a:r>
          </a:p>
          <a:p>
            <a:r>
              <a:rPr lang="en-US" sz="1000" kern="1200" dirty="0" smtClean="0">
                <a:solidFill>
                  <a:schemeClr val="tx1"/>
                </a:solidFill>
                <a:latin typeface="Arial" pitchFamily="34" charset="0"/>
                <a:ea typeface="ＭＳ Ｐゴシック" charset="-128"/>
                <a:cs typeface="ＭＳ Ｐゴシック"/>
              </a:rPr>
              <a:t>Outcome: ability to incorporate assurance technologies and methods into life-cycle processes and development models for new or evolutionary system development, and for system or service acquisition</a:t>
            </a:r>
          </a:p>
          <a:p>
            <a:r>
              <a:rPr lang="en-US" sz="1000" b="1" kern="1200" dirty="0" smtClean="0">
                <a:solidFill>
                  <a:schemeClr val="tx1"/>
                </a:solidFill>
                <a:latin typeface="Arial" pitchFamily="34" charset="0"/>
                <a:ea typeface="ＭＳ Ｐゴシック" charset="-128"/>
                <a:cs typeface="ＭＳ Ｐゴシック"/>
              </a:rPr>
              <a:t>Risk Management</a:t>
            </a:r>
          </a:p>
          <a:p>
            <a:r>
              <a:rPr lang="en-US" sz="1000" kern="1200" dirty="0" smtClean="0">
                <a:solidFill>
                  <a:schemeClr val="tx1"/>
                </a:solidFill>
                <a:latin typeface="Arial" pitchFamily="34" charset="0"/>
                <a:ea typeface="ＭＳ Ｐゴシック" charset="-128"/>
                <a:cs typeface="ＭＳ Ｐゴシック"/>
              </a:rPr>
              <a:t>Outcome: ability to perform risk analysis, trade-off assessment, and prioritization of security measures</a:t>
            </a:r>
          </a:p>
          <a:p>
            <a:r>
              <a:rPr lang="en-US" sz="1000" b="1" kern="1200" dirty="0" smtClean="0">
                <a:solidFill>
                  <a:schemeClr val="tx1"/>
                </a:solidFill>
                <a:latin typeface="Arial" pitchFamily="34" charset="0"/>
                <a:ea typeface="ＭＳ Ｐゴシック" charset="-128"/>
                <a:cs typeface="ＭＳ Ｐゴシック"/>
              </a:rPr>
              <a:t>Assurance Assessment</a:t>
            </a:r>
          </a:p>
          <a:p>
            <a:r>
              <a:rPr lang="en-US" sz="1000" kern="1200" dirty="0" smtClean="0">
                <a:solidFill>
                  <a:schemeClr val="tx1"/>
                </a:solidFill>
                <a:latin typeface="Arial" pitchFamily="34" charset="0"/>
                <a:ea typeface="ＭＳ Ｐゴシック" charset="-128"/>
                <a:cs typeface="ＭＳ Ｐゴシック"/>
              </a:rPr>
              <a:t>Outcome: ability to analyze and validate effectiveness of assurance operations and create auditable evidence of security measures</a:t>
            </a:r>
          </a:p>
          <a:p>
            <a:r>
              <a:rPr lang="en-US" sz="1000" b="1" kern="1200" dirty="0" smtClean="0">
                <a:solidFill>
                  <a:schemeClr val="tx1"/>
                </a:solidFill>
                <a:latin typeface="Arial" pitchFamily="34" charset="0"/>
                <a:ea typeface="ＭＳ Ｐゴシック" charset="-128"/>
                <a:cs typeface="ＭＳ Ｐゴシック"/>
              </a:rPr>
              <a:t>Assurance Management </a:t>
            </a:r>
          </a:p>
          <a:p>
            <a:r>
              <a:rPr lang="en-US" sz="1000" kern="1200" dirty="0" smtClean="0">
                <a:solidFill>
                  <a:schemeClr val="tx1"/>
                </a:solidFill>
                <a:latin typeface="Arial" pitchFamily="34" charset="0"/>
                <a:ea typeface="ＭＳ Ｐゴシック" charset="-128"/>
                <a:cs typeface="ＭＳ Ｐゴシック"/>
              </a:rPr>
              <a:t>Outcome: ability to make a business case for software assurance, lead assurance efforts, understand standards, comply with regulations, plan for business continuity, and keep current in security technologies</a:t>
            </a:r>
          </a:p>
          <a:p>
            <a:r>
              <a:rPr lang="en-US" sz="1000" b="1" kern="1200" dirty="0" smtClean="0">
                <a:solidFill>
                  <a:schemeClr val="tx1"/>
                </a:solidFill>
                <a:latin typeface="Arial" pitchFamily="34" charset="0"/>
                <a:ea typeface="ＭＳ Ｐゴシック" charset="-128"/>
                <a:cs typeface="ＭＳ Ｐゴシック"/>
              </a:rPr>
              <a:t>System Security Assurance</a:t>
            </a:r>
          </a:p>
          <a:p>
            <a:r>
              <a:rPr lang="en-US" sz="1000" kern="1200" dirty="0" smtClean="0">
                <a:solidFill>
                  <a:schemeClr val="tx1"/>
                </a:solidFill>
                <a:latin typeface="Arial" pitchFamily="34" charset="0"/>
                <a:ea typeface="ＭＳ Ｐゴシック" charset="-128"/>
                <a:cs typeface="ＭＳ Ｐゴシック"/>
              </a:rPr>
              <a:t>Outcome: ability to incorporate effective security technologies and methods into new and existing systems</a:t>
            </a:r>
          </a:p>
          <a:p>
            <a:r>
              <a:rPr lang="en-US" sz="1000" b="1" kern="1200" dirty="0" smtClean="0">
                <a:solidFill>
                  <a:schemeClr val="tx1"/>
                </a:solidFill>
                <a:latin typeface="Arial" pitchFamily="34" charset="0"/>
                <a:ea typeface="ＭＳ Ｐゴシック" charset="-128"/>
                <a:cs typeface="ＭＳ Ｐゴシック"/>
              </a:rPr>
              <a:t>System Functionality Assurance</a:t>
            </a:r>
          </a:p>
          <a:p>
            <a:r>
              <a:rPr lang="en-US" sz="1000" kern="1200" dirty="0" smtClean="0">
                <a:solidFill>
                  <a:schemeClr val="tx1"/>
                </a:solidFill>
                <a:latin typeface="Arial" pitchFamily="34" charset="0"/>
                <a:ea typeface="ＭＳ Ｐゴシック" charset="-128"/>
                <a:cs typeface="ＭＳ Ｐゴシック"/>
              </a:rPr>
              <a:t>Outcome: ability to assure developed and acquired system and service functionality and security for conformance to requirements and absence of malicious content</a:t>
            </a:r>
          </a:p>
          <a:p>
            <a:r>
              <a:rPr lang="en-US" sz="1000" b="1" kern="1200" dirty="0" smtClean="0">
                <a:solidFill>
                  <a:schemeClr val="tx1"/>
                </a:solidFill>
                <a:latin typeface="Arial" pitchFamily="34" charset="0"/>
                <a:ea typeface="ＭＳ Ｐゴシック" charset="-128"/>
                <a:cs typeface="ＭＳ Ｐゴシック"/>
              </a:rPr>
              <a:t>System Operational Assurance</a:t>
            </a:r>
          </a:p>
          <a:p>
            <a:r>
              <a:rPr lang="en-US" sz="1000" kern="1200" dirty="0" smtClean="0">
                <a:solidFill>
                  <a:schemeClr val="tx1"/>
                </a:solidFill>
                <a:latin typeface="Arial" pitchFamily="34" charset="0"/>
                <a:ea typeface="ＭＳ Ｐゴシック" charset="-128"/>
                <a:cs typeface="ＭＳ Ｐゴシック"/>
              </a:rPr>
              <a:t>Outcome: ability to monitor and assess system operational security and respond to new threats</a:t>
            </a:r>
            <a:endParaRPr lang="en-US" dirty="0" smtClean="0">
              <a:latin typeface="Arial" pitchFamily="34" charset="0"/>
              <a:ea typeface="ＭＳ Ｐゴシック" charset="-128"/>
              <a:cs typeface="ＭＳ Ｐゴシック"/>
            </a:endParaRPr>
          </a:p>
          <a:p>
            <a:r>
              <a:rPr lang="en-US" sz="1000" kern="1200" dirty="0" smtClean="0">
                <a:solidFill>
                  <a:schemeClr val="tx1"/>
                </a:solidFill>
                <a:latin typeface="Arial" pitchFamily="34" charset="0"/>
                <a:ea typeface="ＭＳ Ｐゴシック" charset="-128"/>
                <a:cs typeface="ＭＳ Ｐゴシック"/>
              </a:rPr>
              <a:t>Note: The more “hands-on” activities are in the final three: in Assurance Product and Technology portion.</a:t>
            </a:r>
          </a:p>
          <a:p>
            <a:endParaRPr lang="en-US" dirty="0" smtClean="0"/>
          </a:p>
          <a:p>
            <a:r>
              <a:rPr lang="en-US" dirty="0" smtClean="0"/>
              <a:t>Information on Bloom cognitive levels: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[Bloom 1956] Bloom, B. S., ed. </a:t>
            </a:r>
            <a:r>
              <a:rPr lang="en-US" i="1" dirty="0" smtClean="0"/>
              <a:t>Taxonomy of educational objectives: The classification of Educational goals: Handbook I, Cognitive Domain</a:t>
            </a:r>
            <a:r>
              <a:rPr lang="en-US" dirty="0" smtClean="0"/>
              <a:t>. Longmans, 1956.</a:t>
            </a:r>
          </a:p>
          <a:p>
            <a:endParaRPr lang="en-US" dirty="0" smtClean="0"/>
          </a:p>
          <a:p>
            <a:pPr marL="190500" indent="-190500"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92024" indent="-192024"/>
            <a:r>
              <a:rPr lang="en-US" sz="1000" kern="1200" dirty="0" smtClean="0">
                <a:solidFill>
                  <a:schemeClr val="tx1"/>
                </a:solidFill>
                <a:latin typeface="Arial" charset="0"/>
                <a:ea typeface="ＭＳ Ｐゴシック" pitchFamily="1" charset="-128"/>
                <a:cs typeface="+mn-cs"/>
              </a:rPr>
              <a:t>The curriculum architecture includes preparatory material, core materials, elective materials, and a capstone experience. The above image provides an overview of the MSwA2010 degree program curriculum architecture. </a:t>
            </a:r>
          </a:p>
          <a:p>
            <a:pPr marL="192024" indent="-192024"/>
            <a:r>
              <a:rPr lang="en-US" sz="1000" kern="1200" dirty="0" smtClean="0">
                <a:solidFill>
                  <a:schemeClr val="tx1"/>
                </a:solidFill>
                <a:latin typeface="Arial" charset="0"/>
                <a:ea typeface="ＭＳ Ｐゴシック" pitchFamily="1" charset="-128"/>
                <a:cs typeface="+mn-cs"/>
              </a:rPr>
              <a:t>The preparatory materials represent the baseline expectations (prerequisites) for students entering the program. This material should be mastered by students before entering the master’s program. </a:t>
            </a:r>
          </a:p>
          <a:p>
            <a:pPr marL="192024" indent="-192024"/>
            <a:r>
              <a:rPr lang="en-US" sz="1000" kern="1200" dirty="0" smtClean="0">
                <a:solidFill>
                  <a:schemeClr val="tx1"/>
                </a:solidFill>
                <a:latin typeface="Arial" charset="0"/>
                <a:ea typeface="ＭＳ Ｐゴシック" pitchFamily="1" charset="-128"/>
                <a:cs typeface="+mn-cs"/>
              </a:rPr>
              <a:t>Individual programs will determine how to prepare students whose background falls short. Typically, colleges and universities that wish to admit students who lack the expected background will provide preparatory courses containing materials that those students should take before entering the master’s program. The more deficient the students’ background is relative to the baseline entrance expectations, the higher the risk students will not perform satisfactorily, harming themselves and fellow students. </a:t>
            </a:r>
          </a:p>
          <a:p>
            <a:pPr marL="192024" indent="-192024"/>
            <a:r>
              <a:rPr lang="en-US" dirty="0" smtClean="0"/>
              <a:t>The MSwA core material and everything below it is mastered after program entry.</a:t>
            </a:r>
            <a:endParaRPr lang="en-US" sz="1000" kern="1200" dirty="0" smtClean="0">
              <a:solidFill>
                <a:schemeClr val="tx1"/>
              </a:solidFill>
              <a:latin typeface="Arial" charset="0"/>
              <a:ea typeface="ＭＳ Ｐゴシック" pitchFamily="1" charset="-128"/>
              <a:cs typeface="+mn-cs"/>
            </a:endParaRPr>
          </a:p>
          <a:p>
            <a:pPr marL="192024" indent="-192024"/>
            <a:r>
              <a:rPr lang="en-US" dirty="0" smtClean="0"/>
              <a:t>The MSwA2010 outcomes and BoK identify the fundamental skills and knowledge that all graduates of a master’s program in software assurance must possess. In the above image, this is captured in the row labeled MSwA core. These skills, capabilities, and knowledge include such topics as software assurance fundamentals, assurance management, and system security and operational assurance (refer to Core Body of Knowledge). Where appropriate, the core emphasizes the guidelines used to define the MSwA body of knowledge, including its dependencies on other related disciplines such as software engineering, testing, and project management; all graduate programs should include this material. Courses that teach core content are mandatory. </a:t>
            </a:r>
          </a:p>
          <a:p>
            <a:pPr marL="192024" indent="-192024"/>
            <a:r>
              <a:rPr lang="en-US" dirty="0" smtClean="0"/>
              <a:t>Electives</a:t>
            </a:r>
            <a:r>
              <a:rPr lang="en-US" i="1" dirty="0" smtClean="0"/>
              <a:t> </a:t>
            </a:r>
            <a:r>
              <a:rPr lang="en-US" dirty="0" smtClean="0"/>
              <a:t>accommodate individual students’ interests and may cover unique requirements of a program or institution. Students may take electives to gain more depth in a core area (e.g., assurance assessment) or to extend and broaden their knowledge in a particular application domain (e.g., financial systems). Given that software assurance is a relatively new academic field, it is likely that special topics courses and seminars will also be included among the electives.</a:t>
            </a:r>
          </a:p>
          <a:p>
            <a:pPr marL="192024" indent="-192024"/>
            <a:r>
              <a:rPr lang="en-US" dirty="0" smtClean="0"/>
              <a:t>The MSwA2010 project recommends that students demonstrate their accumulated skills and knowledge in a capstone experience, which engages the student in a realistic team project emphasizing software assurance concepts and practices. The capstone experience would likely be between three and six credit hours, which would count towards the total credit hours typically required for a master’s degree. In this context, a capstone project would ideally be a practical software assurance undertaking, using best software assurance practices and tools with a real customer that has actual software assurance objectives. </a:t>
            </a:r>
          </a:p>
          <a:p>
            <a:pPr marL="192024" indent="-192024"/>
            <a:r>
              <a:rPr lang="en-US" dirty="0" smtClean="0"/>
              <a:t>Students completing the curriculum must be able to understand and appreciate the skills needed to produce assured software in a typical software development environment. These topics should be integrated into the core materials and perhaps could be reinforced in the elective materials. However, the presence of a capstone project is of considerable importance, as it offers students the opportunity to tackle a major project that is likely to be more comprehensive in gaining realistic software assurance experience than their prior projects. </a:t>
            </a:r>
          </a:p>
          <a:p>
            <a:endParaRPr lang="en-US" dirty="0"/>
          </a:p>
        </p:txBody>
      </p:sp>
      <p:sp>
        <p:nvSpPr>
          <p:cNvPr id="4" name="Footer Placeholder 3"/>
          <p:cNvSpPr>
            <a:spLocks noGrp="1"/>
          </p:cNvSpPr>
          <p:nvPr>
            <p:ph type="ftr" sz="quarter" idx="10"/>
          </p:nvPr>
        </p:nvSpPr>
        <p:spPr>
          <a:xfrm>
            <a:off x="4000500" y="8758238"/>
            <a:ext cx="2133600" cy="198437"/>
          </a:xfrm>
          <a:prstGeom prst="rect">
            <a:avLst/>
          </a:prstGeom>
        </p:spPr>
        <p:txBody>
          <a:bodyPr/>
          <a:lstStyle/>
          <a:p>
            <a:pPr>
              <a:defRPr/>
            </a:pPr>
            <a:r>
              <a:rPr lang="en-US" dirty="0" smtClean="0"/>
              <a:t>© 2010 Carnegie Mellon University</a:t>
            </a:r>
            <a:endParaRPr lang="en-US" i="1" dirty="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kern="1200" dirty="0" smtClean="0">
                <a:solidFill>
                  <a:schemeClr val="tx1"/>
                </a:solidFill>
                <a:latin typeface="Arial" charset="0"/>
                <a:ea typeface="ＭＳ Ｐゴシック" pitchFamily="1" charset="-128"/>
                <a:cs typeface="+mn-cs"/>
              </a:rPr>
              <a:t>Outcomes can be grouped in two main areas: 1) assurance process and management, and 2) assurance product and technology.</a:t>
            </a:r>
            <a:endParaRPr lang="en-US" dirty="0"/>
          </a:p>
        </p:txBody>
      </p:sp>
      <p:sp>
        <p:nvSpPr>
          <p:cNvPr id="4" name="Footer Placeholder 3"/>
          <p:cNvSpPr>
            <a:spLocks noGrp="1"/>
          </p:cNvSpPr>
          <p:nvPr>
            <p:ph type="ftr" sz="quarter" idx="10"/>
          </p:nvPr>
        </p:nvSpPr>
        <p:spPr>
          <a:xfrm>
            <a:off x="4000500" y="8758238"/>
            <a:ext cx="2133600" cy="198437"/>
          </a:xfrm>
          <a:prstGeom prst="rect">
            <a:avLst/>
          </a:prstGeom>
        </p:spPr>
        <p:txBody>
          <a:bodyPr/>
          <a:lstStyle/>
          <a:p>
            <a:pPr>
              <a:defRPr/>
            </a:pPr>
            <a:r>
              <a:rPr lang="en-US" dirty="0" smtClean="0"/>
              <a:t>© 2010 Carnegie Mellon University</a:t>
            </a:r>
            <a:endParaRPr lang="en-US" i="1" dirty="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Footer Placeholder 3"/>
          <p:cNvSpPr>
            <a:spLocks noGrp="1"/>
          </p:cNvSpPr>
          <p:nvPr>
            <p:ph type="ftr" sz="quarter" idx="10"/>
          </p:nvPr>
        </p:nvSpPr>
        <p:spPr>
          <a:xfrm>
            <a:off x="4000500" y="8758238"/>
            <a:ext cx="2133600" cy="198437"/>
          </a:xfrm>
          <a:prstGeom prst="rect">
            <a:avLst/>
          </a:prstGeom>
        </p:spPr>
        <p:txBody>
          <a:bodyPr/>
          <a:lstStyle/>
          <a:p>
            <a:pPr>
              <a:defRPr/>
            </a:pPr>
            <a:r>
              <a:rPr lang="en-US" dirty="0" smtClean="0"/>
              <a:t>© 2010 Carnegie Mellon University</a:t>
            </a:r>
            <a:endParaRPr lang="en-US" i="1"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3C4F8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p:txBody>
          <a:bodyPr/>
          <a:lstStyle>
            <a:lvl1pPr>
              <a:defRPr/>
            </a:lvl1pPr>
          </a:lstStyle>
          <a:p>
            <a:endParaRPr lang="en-US"/>
          </a:p>
        </p:txBody>
      </p:sp>
      <p:sp>
        <p:nvSpPr>
          <p:cNvPr id="3075" name="Rectangle 3"/>
          <p:cNvSpPr>
            <a:spLocks noChangeArrowheads="1"/>
          </p:cNvSpPr>
          <p:nvPr userDrawn="1"/>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3084" name="Rectangle 12"/>
          <p:cNvSpPr>
            <a:spLocks noGrp="1" noChangeArrowheads="1"/>
          </p:cNvSpPr>
          <p:nvPr>
            <p:ph type="ctrTitle"/>
          </p:nvPr>
        </p:nvSpPr>
        <p:spPr bwMode="white">
          <a:xfrm>
            <a:off x="4267200" y="2293938"/>
            <a:ext cx="4267200" cy="1143000"/>
          </a:xfrm>
        </p:spPr>
        <p:txBody>
          <a:bodyPr lIns="91428" tIns="45714" rIns="91428" bIns="45714"/>
          <a:lstStyle>
            <a:lvl1pPr>
              <a:lnSpc>
                <a:spcPct val="100000"/>
              </a:lnSpc>
              <a:defRPr sz="2200">
                <a:solidFill>
                  <a:schemeClr val="bg1"/>
                </a:solidFill>
              </a:defRPr>
            </a:lvl1pPr>
          </a:lstStyle>
          <a:p>
            <a:r>
              <a:rPr lang="en-US" smtClean="0"/>
              <a:t>Click to edit Master title style</a:t>
            </a:r>
            <a:endParaRPr lang="en-US"/>
          </a:p>
        </p:txBody>
      </p:sp>
      <p:sp>
        <p:nvSpPr>
          <p:cNvPr id="3085" name="Rectangle 13"/>
          <p:cNvSpPr>
            <a:spLocks noGrp="1" noChangeArrowheads="1"/>
          </p:cNvSpPr>
          <p:nvPr>
            <p:ph type="subTitle" idx="1"/>
          </p:nvPr>
        </p:nvSpPr>
        <p:spPr bwMode="white">
          <a:xfrm>
            <a:off x="4267200" y="3894138"/>
            <a:ext cx="4267200" cy="1751012"/>
          </a:xfrm>
        </p:spPr>
        <p:txBody>
          <a:bodyPr lIns="91428" tIns="45714" rIns="91428" bIns="45714"/>
          <a:lstStyle>
            <a:lvl1pPr>
              <a:spcAft>
                <a:spcPct val="0"/>
              </a:spcAft>
              <a:defRPr sz="1800">
                <a:solidFill>
                  <a:schemeClr val="bg1"/>
                </a:solidFill>
              </a:defRPr>
            </a:lvl1pPr>
          </a:lstStyle>
          <a:p>
            <a:r>
              <a:rPr lang="en-US" smtClean="0"/>
              <a:t>Click to edit Master subtitle style</a:t>
            </a:r>
            <a:endParaRPr lang="en-US"/>
          </a:p>
        </p:txBody>
      </p:sp>
      <p:sp>
        <p:nvSpPr>
          <p:cNvPr id="3097" name="Rectangle 25"/>
          <p:cNvSpPr>
            <a:spLocks noChangeArrowheads="1"/>
          </p:cNvSpPr>
          <p:nvPr userDrawn="1"/>
        </p:nvSpPr>
        <p:spPr bwMode="white">
          <a:xfrm>
            <a:off x="7210425" y="6408738"/>
            <a:ext cx="1665288" cy="212873"/>
          </a:xfrm>
          <a:prstGeom prst="rect">
            <a:avLst/>
          </a:prstGeom>
          <a:noFill/>
          <a:ln w="9525">
            <a:noFill/>
            <a:miter lim="800000"/>
            <a:headEnd/>
            <a:tailEnd/>
          </a:ln>
          <a:effectLst/>
        </p:spPr>
        <p:txBody>
          <a:bodyPr lIns="0" tIns="0" rIns="91428" bIns="45714">
            <a:spAutoFit/>
          </a:bodyPr>
          <a:lstStyle/>
          <a:p>
            <a:pPr algn="l" eaLnBrk="0" hangingPunct="0">
              <a:lnSpc>
                <a:spcPts val="1300"/>
              </a:lnSpc>
              <a:spcBef>
                <a:spcPct val="0"/>
              </a:spcBef>
            </a:pPr>
            <a:r>
              <a:rPr lang="en-US" sz="700" dirty="0">
                <a:solidFill>
                  <a:schemeClr val="bg1"/>
                </a:solidFill>
              </a:rPr>
              <a:t>© </a:t>
            </a:r>
            <a:r>
              <a:rPr lang="en-US" sz="700" dirty="0" smtClean="0">
                <a:solidFill>
                  <a:schemeClr val="bg1"/>
                </a:solidFill>
              </a:rPr>
              <a:t>2012 </a:t>
            </a:r>
            <a:r>
              <a:rPr lang="en-US" sz="700" dirty="0">
                <a:solidFill>
                  <a:schemeClr val="bg1"/>
                </a:solidFill>
              </a:rPr>
              <a:t>Carnegie Mellon University</a:t>
            </a:r>
          </a:p>
        </p:txBody>
      </p:sp>
      <p:grpSp>
        <p:nvGrpSpPr>
          <p:cNvPr id="3121" name="Group 49"/>
          <p:cNvGrpSpPr>
            <a:grpSpLocks/>
          </p:cNvGrpSpPr>
          <p:nvPr userDrawn="1"/>
        </p:nvGrpSpPr>
        <p:grpSpPr bwMode="auto">
          <a:xfrm>
            <a:off x="26988" y="23813"/>
            <a:ext cx="4057650" cy="6094412"/>
            <a:chOff x="17" y="15"/>
            <a:chExt cx="2728" cy="3839"/>
          </a:xfrm>
        </p:grpSpPr>
        <p:sp>
          <p:nvSpPr>
            <p:cNvPr id="3110" name="Freeform 38"/>
            <p:cNvSpPr>
              <a:spLocks/>
            </p:cNvSpPr>
            <p:nvPr userDrawn="1"/>
          </p:nvSpPr>
          <p:spPr bwMode="auto">
            <a:xfrm>
              <a:off x="17" y="2179"/>
              <a:ext cx="1004" cy="98"/>
            </a:xfrm>
            <a:custGeom>
              <a:avLst/>
              <a:gdLst/>
              <a:ahLst/>
              <a:cxnLst>
                <a:cxn ang="0">
                  <a:pos x="1004" y="0"/>
                </a:cxn>
                <a:cxn ang="0">
                  <a:pos x="0" y="0"/>
                </a:cxn>
                <a:cxn ang="0">
                  <a:pos x="0" y="98"/>
                </a:cxn>
                <a:cxn ang="0">
                  <a:pos x="906" y="98"/>
                </a:cxn>
                <a:cxn ang="0">
                  <a:pos x="1004" y="0"/>
                </a:cxn>
              </a:cxnLst>
              <a:rect l="0" t="0" r="r" b="b"/>
              <a:pathLst>
                <a:path w="1004" h="98">
                  <a:moveTo>
                    <a:pt x="1004" y="0"/>
                  </a:moveTo>
                  <a:lnTo>
                    <a:pt x="0" y="0"/>
                  </a:lnTo>
                  <a:lnTo>
                    <a:pt x="0" y="98"/>
                  </a:lnTo>
                  <a:lnTo>
                    <a:pt x="906" y="98"/>
                  </a:lnTo>
                  <a:lnTo>
                    <a:pt x="1004" y="0"/>
                  </a:lnTo>
                  <a:close/>
                </a:path>
              </a:pathLst>
            </a:custGeom>
            <a:solidFill>
              <a:srgbClr val="506697"/>
            </a:solidFill>
            <a:ln w="14351">
              <a:noFill/>
              <a:prstDash val="solid"/>
              <a:round/>
              <a:headEnd/>
              <a:tailEnd/>
            </a:ln>
          </p:spPr>
          <p:txBody>
            <a:bodyPr/>
            <a:lstStyle/>
            <a:p>
              <a:endParaRPr lang="en-US"/>
            </a:p>
          </p:txBody>
        </p:sp>
        <p:sp>
          <p:nvSpPr>
            <p:cNvPr id="3111" name="Freeform 39"/>
            <p:cNvSpPr>
              <a:spLocks/>
            </p:cNvSpPr>
            <p:nvPr userDrawn="1"/>
          </p:nvSpPr>
          <p:spPr bwMode="auto">
            <a:xfrm>
              <a:off x="17" y="1011"/>
              <a:ext cx="409" cy="98"/>
            </a:xfrm>
            <a:custGeom>
              <a:avLst/>
              <a:gdLst/>
              <a:ahLst/>
              <a:cxnLst>
                <a:cxn ang="0">
                  <a:pos x="311" y="0"/>
                </a:cxn>
                <a:cxn ang="0">
                  <a:pos x="0" y="0"/>
                </a:cxn>
                <a:cxn ang="0">
                  <a:pos x="0" y="98"/>
                </a:cxn>
                <a:cxn ang="0">
                  <a:pos x="409" y="98"/>
                </a:cxn>
                <a:cxn ang="0">
                  <a:pos x="311" y="0"/>
                </a:cxn>
              </a:cxnLst>
              <a:rect l="0" t="0" r="r" b="b"/>
              <a:pathLst>
                <a:path w="409" h="98">
                  <a:moveTo>
                    <a:pt x="311" y="0"/>
                  </a:moveTo>
                  <a:lnTo>
                    <a:pt x="0" y="0"/>
                  </a:lnTo>
                  <a:lnTo>
                    <a:pt x="0" y="98"/>
                  </a:lnTo>
                  <a:lnTo>
                    <a:pt x="409" y="98"/>
                  </a:lnTo>
                  <a:lnTo>
                    <a:pt x="311" y="0"/>
                  </a:lnTo>
                  <a:close/>
                </a:path>
              </a:pathLst>
            </a:custGeom>
            <a:solidFill>
              <a:srgbClr val="506697"/>
            </a:solidFill>
            <a:ln w="14351">
              <a:noFill/>
              <a:prstDash val="solid"/>
              <a:round/>
              <a:headEnd/>
              <a:tailEnd/>
            </a:ln>
          </p:spPr>
          <p:txBody>
            <a:bodyPr/>
            <a:lstStyle/>
            <a:p>
              <a:endParaRPr lang="en-US"/>
            </a:p>
          </p:txBody>
        </p:sp>
        <p:sp>
          <p:nvSpPr>
            <p:cNvPr id="3112" name="Freeform 40"/>
            <p:cNvSpPr>
              <a:spLocks/>
            </p:cNvSpPr>
            <p:nvPr userDrawn="1"/>
          </p:nvSpPr>
          <p:spPr bwMode="auto">
            <a:xfrm>
              <a:off x="17" y="2775"/>
              <a:ext cx="418" cy="107"/>
            </a:xfrm>
            <a:custGeom>
              <a:avLst/>
              <a:gdLst/>
              <a:ahLst/>
              <a:cxnLst>
                <a:cxn ang="0">
                  <a:pos x="418" y="0"/>
                </a:cxn>
                <a:cxn ang="0">
                  <a:pos x="0" y="0"/>
                </a:cxn>
                <a:cxn ang="0">
                  <a:pos x="0" y="107"/>
                </a:cxn>
                <a:cxn ang="0">
                  <a:pos x="311" y="107"/>
                </a:cxn>
                <a:cxn ang="0">
                  <a:pos x="418" y="0"/>
                </a:cxn>
              </a:cxnLst>
              <a:rect l="0" t="0" r="r" b="b"/>
              <a:pathLst>
                <a:path w="418" h="107">
                  <a:moveTo>
                    <a:pt x="418" y="0"/>
                  </a:moveTo>
                  <a:lnTo>
                    <a:pt x="0" y="0"/>
                  </a:lnTo>
                  <a:lnTo>
                    <a:pt x="0" y="107"/>
                  </a:lnTo>
                  <a:lnTo>
                    <a:pt x="311" y="107"/>
                  </a:lnTo>
                  <a:lnTo>
                    <a:pt x="418" y="0"/>
                  </a:lnTo>
                  <a:close/>
                </a:path>
              </a:pathLst>
            </a:custGeom>
            <a:solidFill>
              <a:srgbClr val="506697"/>
            </a:solidFill>
            <a:ln w="14351">
              <a:noFill/>
              <a:prstDash val="solid"/>
              <a:round/>
              <a:headEnd/>
              <a:tailEnd/>
            </a:ln>
          </p:spPr>
          <p:txBody>
            <a:bodyPr/>
            <a:lstStyle/>
            <a:p>
              <a:endParaRPr lang="en-US"/>
            </a:p>
          </p:txBody>
        </p:sp>
        <p:sp>
          <p:nvSpPr>
            <p:cNvPr id="3113" name="Freeform 41"/>
            <p:cNvSpPr>
              <a:spLocks/>
            </p:cNvSpPr>
            <p:nvPr userDrawn="1"/>
          </p:nvSpPr>
          <p:spPr bwMode="auto">
            <a:xfrm>
              <a:off x="17" y="1591"/>
              <a:ext cx="1004" cy="98"/>
            </a:xfrm>
            <a:custGeom>
              <a:avLst/>
              <a:gdLst/>
              <a:ahLst/>
              <a:cxnLst>
                <a:cxn ang="0">
                  <a:pos x="906" y="0"/>
                </a:cxn>
                <a:cxn ang="0">
                  <a:pos x="0" y="0"/>
                </a:cxn>
                <a:cxn ang="0">
                  <a:pos x="0" y="98"/>
                </a:cxn>
                <a:cxn ang="0">
                  <a:pos x="1004" y="98"/>
                </a:cxn>
                <a:cxn ang="0">
                  <a:pos x="906" y="0"/>
                </a:cxn>
              </a:cxnLst>
              <a:rect l="0" t="0" r="r" b="b"/>
              <a:pathLst>
                <a:path w="1004" h="98">
                  <a:moveTo>
                    <a:pt x="906" y="0"/>
                  </a:moveTo>
                  <a:lnTo>
                    <a:pt x="0" y="0"/>
                  </a:lnTo>
                  <a:lnTo>
                    <a:pt x="0" y="98"/>
                  </a:lnTo>
                  <a:lnTo>
                    <a:pt x="1004" y="98"/>
                  </a:lnTo>
                  <a:lnTo>
                    <a:pt x="906" y="0"/>
                  </a:lnTo>
                  <a:close/>
                </a:path>
              </a:pathLst>
            </a:custGeom>
            <a:solidFill>
              <a:srgbClr val="506697"/>
            </a:solidFill>
            <a:ln w="14351">
              <a:noFill/>
              <a:prstDash val="solid"/>
              <a:round/>
              <a:headEnd/>
              <a:tailEnd/>
            </a:ln>
          </p:spPr>
          <p:txBody>
            <a:bodyPr/>
            <a:lstStyle/>
            <a:p>
              <a:endParaRPr lang="en-US"/>
            </a:p>
          </p:txBody>
        </p:sp>
        <p:sp>
          <p:nvSpPr>
            <p:cNvPr id="3114" name="Freeform 42"/>
            <p:cNvSpPr>
              <a:spLocks/>
            </p:cNvSpPr>
            <p:nvPr userDrawn="1"/>
          </p:nvSpPr>
          <p:spPr bwMode="auto">
            <a:xfrm>
              <a:off x="17" y="1216"/>
              <a:ext cx="2266" cy="285"/>
            </a:xfrm>
            <a:custGeom>
              <a:avLst/>
              <a:gdLst/>
              <a:ahLst/>
              <a:cxnLst>
                <a:cxn ang="0">
                  <a:pos x="0" y="285"/>
                </a:cxn>
                <a:cxn ang="0">
                  <a:pos x="2266" y="285"/>
                </a:cxn>
                <a:cxn ang="0">
                  <a:pos x="1982" y="0"/>
                </a:cxn>
                <a:cxn ang="0">
                  <a:pos x="0" y="0"/>
                </a:cxn>
                <a:cxn ang="0">
                  <a:pos x="0" y="285"/>
                </a:cxn>
              </a:cxnLst>
              <a:rect l="0" t="0" r="r" b="b"/>
              <a:pathLst>
                <a:path w="2266" h="285">
                  <a:moveTo>
                    <a:pt x="0" y="285"/>
                  </a:moveTo>
                  <a:lnTo>
                    <a:pt x="2266" y="285"/>
                  </a:lnTo>
                  <a:lnTo>
                    <a:pt x="1982"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5" name="Freeform 43"/>
            <p:cNvSpPr>
              <a:spLocks/>
            </p:cNvSpPr>
            <p:nvPr userDrawn="1"/>
          </p:nvSpPr>
          <p:spPr bwMode="auto">
            <a:xfrm>
              <a:off x="17" y="2383"/>
              <a:ext cx="2275" cy="285"/>
            </a:xfrm>
            <a:custGeom>
              <a:avLst/>
              <a:gdLst/>
              <a:ahLst/>
              <a:cxnLst>
                <a:cxn ang="0">
                  <a:pos x="0" y="285"/>
                </a:cxn>
                <a:cxn ang="0">
                  <a:pos x="1991" y="285"/>
                </a:cxn>
                <a:cxn ang="0">
                  <a:pos x="2275" y="0"/>
                </a:cxn>
                <a:cxn ang="0">
                  <a:pos x="0" y="0"/>
                </a:cxn>
                <a:cxn ang="0">
                  <a:pos x="0" y="285"/>
                </a:cxn>
              </a:cxnLst>
              <a:rect l="0" t="0" r="r" b="b"/>
              <a:pathLst>
                <a:path w="2275" h="285">
                  <a:moveTo>
                    <a:pt x="0" y="285"/>
                  </a:moveTo>
                  <a:lnTo>
                    <a:pt x="1991" y="285"/>
                  </a:lnTo>
                  <a:lnTo>
                    <a:pt x="2275"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6" name="Freeform 44"/>
            <p:cNvSpPr>
              <a:spLocks/>
            </p:cNvSpPr>
            <p:nvPr userDrawn="1"/>
          </p:nvSpPr>
          <p:spPr bwMode="auto">
            <a:xfrm>
              <a:off x="17" y="1796"/>
              <a:ext cx="2728" cy="285"/>
            </a:xfrm>
            <a:custGeom>
              <a:avLst/>
              <a:gdLst/>
              <a:ahLst/>
              <a:cxnLst>
                <a:cxn ang="0">
                  <a:pos x="2586" y="0"/>
                </a:cxn>
                <a:cxn ang="0">
                  <a:pos x="0" y="0"/>
                </a:cxn>
                <a:cxn ang="0">
                  <a:pos x="0" y="285"/>
                </a:cxn>
                <a:cxn ang="0">
                  <a:pos x="2586" y="285"/>
                </a:cxn>
                <a:cxn ang="0">
                  <a:pos x="2728" y="142"/>
                </a:cxn>
                <a:cxn ang="0">
                  <a:pos x="2586" y="0"/>
                </a:cxn>
              </a:cxnLst>
              <a:rect l="0" t="0" r="r" b="b"/>
              <a:pathLst>
                <a:path w="2728" h="285">
                  <a:moveTo>
                    <a:pt x="2586" y="0"/>
                  </a:moveTo>
                  <a:lnTo>
                    <a:pt x="0" y="0"/>
                  </a:lnTo>
                  <a:lnTo>
                    <a:pt x="0" y="285"/>
                  </a:lnTo>
                  <a:lnTo>
                    <a:pt x="2586" y="285"/>
                  </a:lnTo>
                  <a:lnTo>
                    <a:pt x="2728" y="142"/>
                  </a:lnTo>
                  <a:lnTo>
                    <a:pt x="2586" y="0"/>
                  </a:lnTo>
                  <a:close/>
                </a:path>
              </a:pathLst>
            </a:custGeom>
            <a:solidFill>
              <a:srgbClr val="506697"/>
            </a:solidFill>
            <a:ln w="14351">
              <a:noFill/>
              <a:prstDash val="solid"/>
              <a:round/>
              <a:headEnd/>
              <a:tailEnd/>
            </a:ln>
          </p:spPr>
          <p:txBody>
            <a:bodyPr/>
            <a:lstStyle/>
            <a:p>
              <a:endParaRPr lang="en-US"/>
            </a:p>
          </p:txBody>
        </p:sp>
        <p:sp>
          <p:nvSpPr>
            <p:cNvPr id="3117" name="Freeform 45"/>
            <p:cNvSpPr>
              <a:spLocks/>
            </p:cNvSpPr>
            <p:nvPr userDrawn="1"/>
          </p:nvSpPr>
          <p:spPr bwMode="auto">
            <a:xfrm>
              <a:off x="17" y="2979"/>
              <a:ext cx="1671" cy="285"/>
            </a:xfrm>
            <a:custGeom>
              <a:avLst/>
              <a:gdLst/>
              <a:ahLst/>
              <a:cxnLst>
                <a:cxn ang="0">
                  <a:pos x="0" y="285"/>
                </a:cxn>
                <a:cxn ang="0">
                  <a:pos x="1386" y="285"/>
                </a:cxn>
                <a:cxn ang="0">
                  <a:pos x="1671" y="0"/>
                </a:cxn>
                <a:cxn ang="0">
                  <a:pos x="0" y="0"/>
                </a:cxn>
                <a:cxn ang="0">
                  <a:pos x="0" y="285"/>
                </a:cxn>
              </a:cxnLst>
              <a:rect l="0" t="0" r="r" b="b"/>
              <a:pathLst>
                <a:path w="1671" h="285">
                  <a:moveTo>
                    <a:pt x="0" y="285"/>
                  </a:moveTo>
                  <a:lnTo>
                    <a:pt x="1386" y="285"/>
                  </a:lnTo>
                  <a:lnTo>
                    <a:pt x="1671"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8" name="Freeform 46"/>
            <p:cNvSpPr>
              <a:spLocks/>
            </p:cNvSpPr>
            <p:nvPr userDrawn="1"/>
          </p:nvSpPr>
          <p:spPr bwMode="auto">
            <a:xfrm>
              <a:off x="17" y="3570"/>
              <a:ext cx="1066" cy="284"/>
            </a:xfrm>
            <a:custGeom>
              <a:avLst/>
              <a:gdLst/>
              <a:ahLst/>
              <a:cxnLst>
                <a:cxn ang="0">
                  <a:pos x="0" y="284"/>
                </a:cxn>
                <a:cxn ang="0">
                  <a:pos x="782" y="284"/>
                </a:cxn>
                <a:cxn ang="0">
                  <a:pos x="1066" y="0"/>
                </a:cxn>
                <a:cxn ang="0">
                  <a:pos x="0" y="0"/>
                </a:cxn>
                <a:cxn ang="0">
                  <a:pos x="0" y="284"/>
                </a:cxn>
              </a:cxnLst>
              <a:rect l="0" t="0" r="r" b="b"/>
              <a:pathLst>
                <a:path w="1066" h="284">
                  <a:moveTo>
                    <a:pt x="0" y="284"/>
                  </a:moveTo>
                  <a:lnTo>
                    <a:pt x="782" y="284"/>
                  </a:lnTo>
                  <a:lnTo>
                    <a:pt x="1066" y="0"/>
                  </a:lnTo>
                  <a:lnTo>
                    <a:pt x="0" y="0"/>
                  </a:lnTo>
                  <a:lnTo>
                    <a:pt x="0" y="284"/>
                  </a:lnTo>
                  <a:close/>
                </a:path>
              </a:pathLst>
            </a:custGeom>
            <a:solidFill>
              <a:srgbClr val="506697"/>
            </a:solidFill>
            <a:ln w="14351">
              <a:noFill/>
              <a:prstDash val="solid"/>
              <a:round/>
              <a:headEnd/>
              <a:tailEnd/>
            </a:ln>
          </p:spPr>
          <p:txBody>
            <a:bodyPr/>
            <a:lstStyle/>
            <a:p>
              <a:endParaRPr lang="en-US"/>
            </a:p>
          </p:txBody>
        </p:sp>
        <p:sp>
          <p:nvSpPr>
            <p:cNvPr id="3119" name="Freeform 47"/>
            <p:cNvSpPr>
              <a:spLocks/>
            </p:cNvSpPr>
            <p:nvPr userDrawn="1"/>
          </p:nvSpPr>
          <p:spPr bwMode="auto">
            <a:xfrm>
              <a:off x="17" y="15"/>
              <a:ext cx="1084" cy="285"/>
            </a:xfrm>
            <a:custGeom>
              <a:avLst/>
              <a:gdLst/>
              <a:ahLst/>
              <a:cxnLst>
                <a:cxn ang="0">
                  <a:pos x="0" y="285"/>
                </a:cxn>
                <a:cxn ang="0">
                  <a:pos x="1084" y="285"/>
                </a:cxn>
                <a:cxn ang="0">
                  <a:pos x="800" y="0"/>
                </a:cxn>
                <a:cxn ang="0">
                  <a:pos x="0" y="0"/>
                </a:cxn>
                <a:cxn ang="0">
                  <a:pos x="0" y="285"/>
                </a:cxn>
              </a:cxnLst>
              <a:rect l="0" t="0" r="r" b="b"/>
              <a:pathLst>
                <a:path w="1084" h="285">
                  <a:moveTo>
                    <a:pt x="0" y="285"/>
                  </a:moveTo>
                  <a:lnTo>
                    <a:pt x="1084" y="285"/>
                  </a:lnTo>
                  <a:lnTo>
                    <a:pt x="800"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20" name="Freeform 48"/>
            <p:cNvSpPr>
              <a:spLocks/>
            </p:cNvSpPr>
            <p:nvPr userDrawn="1"/>
          </p:nvSpPr>
          <p:spPr bwMode="auto">
            <a:xfrm>
              <a:off x="17" y="611"/>
              <a:ext cx="1680" cy="285"/>
            </a:xfrm>
            <a:custGeom>
              <a:avLst/>
              <a:gdLst/>
              <a:ahLst/>
              <a:cxnLst>
                <a:cxn ang="0">
                  <a:pos x="0" y="285"/>
                </a:cxn>
                <a:cxn ang="0">
                  <a:pos x="1680" y="285"/>
                </a:cxn>
                <a:cxn ang="0">
                  <a:pos x="1395" y="0"/>
                </a:cxn>
                <a:cxn ang="0">
                  <a:pos x="0" y="0"/>
                </a:cxn>
                <a:cxn ang="0">
                  <a:pos x="0" y="285"/>
                </a:cxn>
              </a:cxnLst>
              <a:rect l="0" t="0" r="r" b="b"/>
              <a:pathLst>
                <a:path w="1680" h="285">
                  <a:moveTo>
                    <a:pt x="0" y="285"/>
                  </a:moveTo>
                  <a:lnTo>
                    <a:pt x="1680" y="285"/>
                  </a:lnTo>
                  <a:lnTo>
                    <a:pt x="1395" y="0"/>
                  </a:lnTo>
                  <a:lnTo>
                    <a:pt x="0" y="0"/>
                  </a:lnTo>
                  <a:lnTo>
                    <a:pt x="0" y="285"/>
                  </a:lnTo>
                  <a:close/>
                </a:path>
              </a:pathLst>
            </a:custGeom>
            <a:solidFill>
              <a:srgbClr val="506697"/>
            </a:solidFill>
            <a:ln w="14351">
              <a:noFill/>
              <a:prstDash val="solid"/>
              <a:round/>
              <a:headEnd/>
              <a:tailEnd/>
            </a:ln>
          </p:spPr>
          <p:txBody>
            <a:bodyPr/>
            <a:lstStyle/>
            <a:p>
              <a:endParaRPr lang="en-US"/>
            </a:p>
          </p:txBody>
        </p:sp>
      </p:grpSp>
      <p:pic>
        <p:nvPicPr>
          <p:cNvPr id="3122" name="Picture 50" descr="SEI_CMU_1Line_White"/>
          <p:cNvPicPr>
            <a:picLocks noChangeAspect="1" noChangeArrowheads="1"/>
          </p:cNvPicPr>
          <p:nvPr userDrawn="1"/>
        </p:nvPicPr>
        <p:blipFill>
          <a:blip r:embed="rId2" cstate="print"/>
          <a:srcRect/>
          <a:stretch>
            <a:fillRect/>
          </a:stretch>
        </p:blipFill>
        <p:spPr bwMode="auto">
          <a:xfrm>
            <a:off x="438150" y="6338888"/>
            <a:ext cx="5581650" cy="346075"/>
          </a:xfrm>
          <a:prstGeom prst="rect">
            <a:avLst/>
          </a:prstGeom>
          <a:noFill/>
        </p:spPr>
      </p:pic>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2275"/>
            <a:ext cx="2038350" cy="567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22275"/>
            <a:ext cx="5962650" cy="567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841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533400" y="1295400"/>
            <a:ext cx="4000500" cy="4800600"/>
          </a:xfrm>
        </p:spPr>
        <p:txBody>
          <a:bodyPr/>
          <a:lstStyle/>
          <a:p>
            <a:r>
              <a:rPr lang="en-US" smtClean="0"/>
              <a:t>Click icon to add chart</a:t>
            </a:r>
            <a:endParaRPr lang="en-US"/>
          </a:p>
        </p:txBody>
      </p:sp>
      <p:sp>
        <p:nvSpPr>
          <p:cNvPr id="4" name="Text Placeholder 3"/>
          <p:cNvSpPr>
            <a:spLocks noGrp="1"/>
          </p:cNvSpPr>
          <p:nvPr>
            <p:ph type="body" sz="half" idx="2"/>
          </p:nvPr>
        </p:nvSpPr>
        <p:spPr>
          <a:xfrm>
            <a:off x="4686300" y="1295400"/>
            <a:ext cx="40005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9988"/>
            <a:ext cx="1905000" cy="455612"/>
          </a:xfrm>
        </p:spPr>
        <p:txBody>
          <a:bodyPr/>
          <a:lstStyle>
            <a:lvl1pPr>
              <a:defRPr/>
            </a:lvl1pPr>
          </a:lstStyle>
          <a:p>
            <a:endParaRPr lang="en-US" dirty="0"/>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60350" y="228600"/>
            <a:ext cx="8502650" cy="601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dt" sz="half" idx="2"/>
          </p:nvPr>
        </p:nvSpPr>
        <p:spPr bwMode="auto">
          <a:xfrm>
            <a:off x="685800" y="6249988"/>
            <a:ext cx="1905000" cy="455612"/>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eaLnBrk="0" hangingPunct="0">
              <a:spcBef>
                <a:spcPct val="0"/>
              </a:spcBef>
              <a:defRPr sz="1300" b="0">
                <a:latin typeface="Times" pitchFamily="1" charset="0"/>
              </a:defRPr>
            </a:lvl1pPr>
          </a:lstStyle>
          <a:p>
            <a:endParaRPr lang="en-US"/>
          </a:p>
        </p:txBody>
      </p:sp>
      <p:sp>
        <p:nvSpPr>
          <p:cNvPr id="1032" name="Rectangle 8"/>
          <p:cNvSpPr>
            <a:spLocks noChangeArrowheads="1"/>
          </p:cNvSpPr>
          <p:nvPr/>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1033" name="Rectangle 9"/>
          <p:cNvSpPr>
            <a:spLocks noGrp="1" noChangeArrowheads="1"/>
          </p:cNvSpPr>
          <p:nvPr>
            <p:ph type="body" idx="1"/>
          </p:nvPr>
        </p:nvSpPr>
        <p:spPr bwMode="gray">
          <a:xfrm>
            <a:off x="533400" y="1295400"/>
            <a:ext cx="8153400" cy="4800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4" name="Rectangle 10"/>
          <p:cNvSpPr>
            <a:spLocks noGrp="1" noChangeArrowheads="1"/>
          </p:cNvSpPr>
          <p:nvPr>
            <p:ph type="title"/>
          </p:nvPr>
        </p:nvSpPr>
        <p:spPr bwMode="auto">
          <a:xfrm>
            <a:off x="533400" y="422275"/>
            <a:ext cx="8153400" cy="3841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35" name="Rectangle 11"/>
          <p:cNvSpPr>
            <a:spLocks noChangeArrowheads="1"/>
          </p:cNvSpPr>
          <p:nvPr/>
        </p:nvSpPr>
        <p:spPr bwMode="ltGray">
          <a:xfrm>
            <a:off x="7823200" y="6430963"/>
            <a:ext cx="838200" cy="165100"/>
          </a:xfrm>
          <a:prstGeom prst="rect">
            <a:avLst/>
          </a:prstGeom>
          <a:noFill/>
          <a:ln w="9525">
            <a:noFill/>
            <a:miter lim="800000"/>
            <a:headEnd/>
            <a:tailEnd/>
          </a:ln>
          <a:effectLst/>
        </p:spPr>
        <p:txBody>
          <a:bodyPr lIns="0" tIns="0" rIns="0" bIns="0" anchor="ctr">
            <a:spAutoFit/>
          </a:bodyPr>
          <a:lstStyle/>
          <a:p>
            <a:pPr algn="r" eaLnBrk="0" hangingPunct="0">
              <a:lnSpc>
                <a:spcPts val="1300"/>
              </a:lnSpc>
              <a:spcBef>
                <a:spcPct val="0"/>
              </a:spcBef>
            </a:pPr>
            <a:fld id="{5AA1AC9C-678F-4F94-BEAA-24498E25E435}" type="slidenum">
              <a:rPr lang="en-US" sz="800">
                <a:solidFill>
                  <a:schemeClr val="bg1"/>
                </a:solidFill>
              </a:rPr>
              <a:pPr algn="r" eaLnBrk="0" hangingPunct="0">
                <a:lnSpc>
                  <a:spcPts val="1300"/>
                </a:lnSpc>
                <a:spcBef>
                  <a:spcPct val="0"/>
                </a:spcBef>
              </a:pPr>
              <a:t>‹#›</a:t>
            </a:fld>
            <a:endParaRPr lang="en-US" sz="800">
              <a:solidFill>
                <a:schemeClr val="bg1"/>
              </a:solidFill>
            </a:endParaRPr>
          </a:p>
        </p:txBody>
      </p:sp>
      <p:sp>
        <p:nvSpPr>
          <p:cNvPr id="1097" name="Rectangle 73"/>
          <p:cNvSpPr>
            <a:spLocks noChangeArrowheads="1"/>
          </p:cNvSpPr>
          <p:nvPr/>
        </p:nvSpPr>
        <p:spPr bwMode="ltGray">
          <a:xfrm>
            <a:off x="6172200" y="6395737"/>
            <a:ext cx="2286000" cy="233963"/>
          </a:xfrm>
          <a:prstGeom prst="rect">
            <a:avLst/>
          </a:prstGeom>
          <a:noFill/>
          <a:ln w="9525">
            <a:noFill/>
            <a:miter lim="800000"/>
            <a:headEnd/>
            <a:tailEnd/>
          </a:ln>
          <a:effectLst/>
        </p:spPr>
        <p:txBody>
          <a:bodyPr lIns="45714" tIns="45714" rIns="45714" bIns="45714" anchor="ctr">
            <a:spAutoFit/>
          </a:bodyPr>
          <a:lstStyle/>
          <a:p>
            <a:pPr algn="l" eaLnBrk="0" hangingPunct="0">
              <a:lnSpc>
                <a:spcPct val="150000"/>
              </a:lnSpc>
              <a:spcBef>
                <a:spcPct val="0"/>
              </a:spcBef>
            </a:pPr>
            <a:r>
              <a:rPr lang="en-US" sz="700" b="1" spc="0" dirty="0" smtClean="0">
                <a:solidFill>
                  <a:schemeClr val="bg1"/>
                </a:solidFill>
              </a:rPr>
              <a:t>©</a:t>
            </a:r>
            <a:r>
              <a:rPr lang="en-US" sz="700" b="1" spc="0" baseline="0" dirty="0" smtClean="0">
                <a:solidFill>
                  <a:schemeClr val="bg1"/>
                </a:solidFill>
              </a:rPr>
              <a:t> 2012 Carnegie Mellon University</a:t>
            </a:r>
            <a:endParaRPr lang="en-US" sz="700" b="0" spc="0" dirty="0">
              <a:solidFill>
                <a:schemeClr val="bg1"/>
              </a:solidFill>
            </a:endParaRPr>
          </a:p>
        </p:txBody>
      </p:sp>
      <p:pic>
        <p:nvPicPr>
          <p:cNvPr id="1099" name="Picture 75" descr="SEI_CMU_1Line_White"/>
          <p:cNvPicPr>
            <a:picLocks noChangeAspect="1" noChangeArrowheads="1"/>
          </p:cNvPicPr>
          <p:nvPr/>
        </p:nvPicPr>
        <p:blipFill>
          <a:blip r:embed="rId15" cstate="print"/>
          <a:srcRect/>
          <a:stretch>
            <a:fillRect/>
          </a:stretch>
        </p:blipFill>
        <p:spPr bwMode="auto">
          <a:xfrm>
            <a:off x="438150" y="6338888"/>
            <a:ext cx="5581650" cy="3460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xmlns:p14="http://schemas.microsoft.com/office/powerpoint/2010/main"/>
  <p:txStyles>
    <p:titleStyle>
      <a:lvl1pPr algn="l" rtl="0" eaLnBrk="1" fontAlgn="base" hangingPunct="1">
        <a:lnSpc>
          <a:spcPct val="90000"/>
        </a:lnSpc>
        <a:spcBef>
          <a:spcPct val="0"/>
        </a:spcBef>
        <a:spcAft>
          <a:spcPct val="0"/>
        </a:spcAft>
        <a:defRPr sz="2800" b="1">
          <a:solidFill>
            <a:schemeClr val="tx1"/>
          </a:solidFill>
          <a:latin typeface="+mj-lt"/>
          <a:ea typeface="+mj-ea"/>
          <a:cs typeface="+mj-cs"/>
        </a:defRPr>
      </a:lvl1pPr>
      <a:lvl2pPr algn="l" rtl="0" eaLnBrk="1" fontAlgn="base" hangingPunct="1">
        <a:lnSpc>
          <a:spcPct val="90000"/>
        </a:lnSpc>
        <a:spcBef>
          <a:spcPct val="0"/>
        </a:spcBef>
        <a:spcAft>
          <a:spcPct val="0"/>
        </a:spcAft>
        <a:defRPr sz="2800" b="1">
          <a:solidFill>
            <a:schemeClr val="tx1"/>
          </a:solidFill>
          <a:latin typeface="Arial" charset="0"/>
        </a:defRPr>
      </a:lvl2pPr>
      <a:lvl3pPr algn="l" rtl="0" eaLnBrk="1" fontAlgn="base" hangingPunct="1">
        <a:lnSpc>
          <a:spcPct val="90000"/>
        </a:lnSpc>
        <a:spcBef>
          <a:spcPct val="0"/>
        </a:spcBef>
        <a:spcAft>
          <a:spcPct val="0"/>
        </a:spcAft>
        <a:defRPr sz="2800" b="1">
          <a:solidFill>
            <a:schemeClr val="tx1"/>
          </a:solidFill>
          <a:latin typeface="Arial" charset="0"/>
        </a:defRPr>
      </a:lvl3pPr>
      <a:lvl4pPr algn="l" rtl="0" eaLnBrk="1" fontAlgn="base" hangingPunct="1">
        <a:lnSpc>
          <a:spcPct val="90000"/>
        </a:lnSpc>
        <a:spcBef>
          <a:spcPct val="0"/>
        </a:spcBef>
        <a:spcAft>
          <a:spcPct val="0"/>
        </a:spcAft>
        <a:defRPr sz="2800" b="1">
          <a:solidFill>
            <a:schemeClr val="tx1"/>
          </a:solidFill>
          <a:latin typeface="Arial" charset="0"/>
        </a:defRPr>
      </a:lvl4pPr>
      <a:lvl5pPr algn="l" rtl="0" eaLnBrk="1" fontAlgn="base" hangingPunct="1">
        <a:lnSpc>
          <a:spcPct val="90000"/>
        </a:lnSpc>
        <a:spcBef>
          <a:spcPct val="0"/>
        </a:spcBef>
        <a:spcAft>
          <a:spcPct val="0"/>
        </a:spcAft>
        <a:defRPr sz="2800" b="1">
          <a:solidFill>
            <a:schemeClr val="tx1"/>
          </a:solidFill>
          <a:latin typeface="Arial" charset="0"/>
        </a:defRPr>
      </a:lvl5pPr>
      <a:lvl6pPr marL="457200" algn="l" rtl="0" eaLnBrk="1" fontAlgn="base" hangingPunct="1">
        <a:lnSpc>
          <a:spcPct val="90000"/>
        </a:lnSpc>
        <a:spcBef>
          <a:spcPct val="0"/>
        </a:spcBef>
        <a:spcAft>
          <a:spcPct val="0"/>
        </a:spcAft>
        <a:defRPr sz="2800" b="1">
          <a:solidFill>
            <a:schemeClr val="tx1"/>
          </a:solidFill>
          <a:latin typeface="Arial" charset="0"/>
        </a:defRPr>
      </a:lvl6pPr>
      <a:lvl7pPr marL="914400" algn="l" rtl="0" eaLnBrk="1" fontAlgn="base" hangingPunct="1">
        <a:lnSpc>
          <a:spcPct val="90000"/>
        </a:lnSpc>
        <a:spcBef>
          <a:spcPct val="0"/>
        </a:spcBef>
        <a:spcAft>
          <a:spcPct val="0"/>
        </a:spcAft>
        <a:defRPr sz="2800" b="1">
          <a:solidFill>
            <a:schemeClr val="tx1"/>
          </a:solidFill>
          <a:latin typeface="Arial" charset="0"/>
        </a:defRPr>
      </a:lvl7pPr>
      <a:lvl8pPr marL="1371600" algn="l" rtl="0" eaLnBrk="1" fontAlgn="base" hangingPunct="1">
        <a:lnSpc>
          <a:spcPct val="90000"/>
        </a:lnSpc>
        <a:spcBef>
          <a:spcPct val="0"/>
        </a:spcBef>
        <a:spcAft>
          <a:spcPct val="0"/>
        </a:spcAft>
        <a:defRPr sz="2800" b="1">
          <a:solidFill>
            <a:schemeClr val="tx1"/>
          </a:solidFill>
          <a:latin typeface="Arial" charset="0"/>
        </a:defRPr>
      </a:lvl8pPr>
      <a:lvl9pPr marL="1828800" algn="l" rtl="0" eaLnBrk="1" fontAlgn="base" hangingPunct="1">
        <a:lnSpc>
          <a:spcPct val="90000"/>
        </a:lnSpc>
        <a:spcBef>
          <a:spcPct val="0"/>
        </a:spcBef>
        <a:spcAft>
          <a:spcPct val="0"/>
        </a:spcAft>
        <a:defRPr sz="2800" b="1">
          <a:solidFill>
            <a:schemeClr val="tx1"/>
          </a:solidFill>
          <a:latin typeface="Arial" charset="0"/>
        </a:defRPr>
      </a:lvl9pPr>
    </p:titleStyle>
    <p:body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9388"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hyperlink" Target="http://www.computer.org/portal/web/pressroom/20101213MSW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hyperlink" Target="mailto:permission@sei.cmu.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ChangeArrowheads="1"/>
          </p:cNvSpPr>
          <p:nvPr/>
        </p:nvSpPr>
        <p:spPr bwMode="auto">
          <a:xfrm>
            <a:off x="4181475" y="5726113"/>
            <a:ext cx="184150" cy="396875"/>
          </a:xfrm>
          <a:prstGeom prst="rect">
            <a:avLst/>
          </a:prstGeom>
          <a:noFill/>
          <a:ln w="6350">
            <a:noFill/>
            <a:miter lim="800000"/>
            <a:headEnd/>
            <a:tailEnd/>
          </a:ln>
          <a:effectLst/>
        </p:spPr>
        <p:txBody>
          <a:bodyPr wrap="none" anchor="ctr">
            <a:spAutoFit/>
          </a:bodyPr>
          <a:lstStyle/>
          <a:p>
            <a:endParaRPr lang="en-US" b="0"/>
          </a:p>
        </p:txBody>
      </p:sp>
      <p:sp>
        <p:nvSpPr>
          <p:cNvPr id="875523" name="Rectangle 3"/>
          <p:cNvSpPr>
            <a:spLocks noGrp="1" noChangeArrowheads="1"/>
          </p:cNvSpPr>
          <p:nvPr>
            <p:ph type="ctrTitle"/>
          </p:nvPr>
        </p:nvSpPr>
        <p:spPr>
          <a:xfrm>
            <a:off x="4267200" y="2293938"/>
            <a:ext cx="4267200" cy="1446538"/>
          </a:xfrm>
        </p:spPr>
        <p:txBody>
          <a:bodyPr/>
          <a:lstStyle/>
          <a:p>
            <a:r>
              <a:rPr lang="en-US" dirty="0" smtClean="0"/>
              <a:t>Panel:  Growing the Skills Required for Trustworthy Software</a:t>
            </a:r>
            <a:r>
              <a:rPr lang="en-US" dirty="0"/>
              <a:t/>
            </a:r>
            <a:br>
              <a:rPr lang="en-US" dirty="0"/>
            </a:br>
            <a:endParaRPr lang="en-US" dirty="0"/>
          </a:p>
        </p:txBody>
      </p:sp>
      <p:sp>
        <p:nvSpPr>
          <p:cNvPr id="875524" name="Rectangle 4"/>
          <p:cNvSpPr>
            <a:spLocks noGrp="1" noChangeArrowheads="1"/>
          </p:cNvSpPr>
          <p:nvPr>
            <p:ph type="subTitle" idx="1"/>
          </p:nvPr>
        </p:nvSpPr>
        <p:spPr/>
        <p:txBody>
          <a:bodyPr/>
          <a:lstStyle/>
          <a:p>
            <a:r>
              <a:rPr lang="en-US" dirty="0"/>
              <a:t>Software Engineering Institute</a:t>
            </a:r>
          </a:p>
          <a:p>
            <a:r>
              <a:rPr lang="en-US" dirty="0"/>
              <a:t>Carnegie Mellon University</a:t>
            </a:r>
          </a:p>
          <a:p>
            <a:r>
              <a:rPr lang="en-US" dirty="0"/>
              <a:t>Pittsburgh, PA  15213</a:t>
            </a:r>
          </a:p>
          <a:p>
            <a:endParaRPr lang="en-US" dirty="0"/>
          </a:p>
          <a:p>
            <a:r>
              <a:rPr lang="en-US" dirty="0" smtClean="0"/>
              <a:t>Carol Woody, Ph.D.</a:t>
            </a:r>
            <a:endParaRPr lang="en-US" dirty="0"/>
          </a:p>
          <a:p>
            <a:r>
              <a:rPr lang="en-US" dirty="0" smtClean="0"/>
              <a:t>Date 12/5/12</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8477250" y="2286000"/>
            <a:ext cx="1333500" cy="269557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Professional Society Recognition</a:t>
            </a:r>
            <a:endParaRPr lang="en-US" dirty="0"/>
          </a:p>
        </p:txBody>
      </p:sp>
      <p:sp>
        <p:nvSpPr>
          <p:cNvPr id="3" name="Content Placeholder 2"/>
          <p:cNvSpPr>
            <a:spLocks noGrp="1"/>
          </p:cNvSpPr>
          <p:nvPr>
            <p:ph idx="1"/>
          </p:nvPr>
        </p:nvSpPr>
        <p:spPr>
          <a:xfrm>
            <a:off x="304800" y="1143000"/>
            <a:ext cx="8458200" cy="5257800"/>
          </a:xfrm>
        </p:spPr>
        <p:txBody>
          <a:bodyPr/>
          <a:lstStyle/>
          <a:p>
            <a:pPr>
              <a:spcAft>
                <a:spcPts val="0"/>
              </a:spcAft>
            </a:pPr>
            <a:r>
              <a:rPr lang="en-US" dirty="0" smtClean="0"/>
              <a:t>IEEE Recognition</a:t>
            </a:r>
          </a:p>
          <a:p>
            <a:pPr>
              <a:spcAft>
                <a:spcPts val="0"/>
              </a:spcAft>
            </a:pPr>
            <a:r>
              <a:rPr lang="en-US" sz="1600" dirty="0" smtClean="0"/>
              <a:t>The MSwA curriculum was recognized by the IEEE Computer Society. Its notification follows:</a:t>
            </a:r>
          </a:p>
          <a:p>
            <a:pPr>
              <a:spcAft>
                <a:spcPts val="0"/>
              </a:spcAft>
              <a:tabLst>
                <a:tab pos="457200" algn="l"/>
              </a:tabLst>
            </a:pPr>
            <a:r>
              <a:rPr lang="en-US" sz="1600" dirty="0" smtClean="0"/>
              <a:t> 	</a:t>
            </a:r>
            <a:r>
              <a:rPr lang="en-GB" sz="1600" i="1" dirty="0" smtClean="0"/>
              <a:t>At the meeting of the IEEE Computer Society Board of Governors it was passed:</a:t>
            </a:r>
            <a:endParaRPr lang="en-US" sz="1600" i="1" dirty="0" smtClean="0"/>
          </a:p>
          <a:p>
            <a:pPr>
              <a:spcAft>
                <a:spcPts val="0"/>
              </a:spcAft>
              <a:tabLst>
                <a:tab pos="457200" algn="l"/>
              </a:tabLst>
            </a:pPr>
            <a:r>
              <a:rPr lang="en-US" sz="1600" i="1" dirty="0" smtClean="0"/>
              <a:t>	MOVED, that the IEEE Computer Society Board of Governors recognizes the SEI 	CMU/SEI-2010-TR-005 Reference Curriculum as appropriate for a Masters Program in 	Software Assurance for a period of 5 years beginning in 1 August 2010.</a:t>
            </a:r>
          </a:p>
          <a:p>
            <a:pPr>
              <a:spcAft>
                <a:spcPts val="0"/>
              </a:spcAft>
              <a:tabLst>
                <a:tab pos="457200" algn="l"/>
              </a:tabLst>
            </a:pPr>
            <a:endParaRPr lang="en-US" sz="1600" b="1" i="1" dirty="0" smtClean="0"/>
          </a:p>
          <a:p>
            <a:pPr>
              <a:spcAft>
                <a:spcPts val="0"/>
              </a:spcAft>
              <a:tabLst>
                <a:tab pos="457200" algn="l"/>
              </a:tabLst>
            </a:pPr>
            <a:r>
              <a:rPr lang="en-US" sz="1600" b="1" i="1" dirty="0" smtClean="0"/>
              <a:t>	Statement:</a:t>
            </a:r>
            <a:r>
              <a:rPr lang="en-US" sz="1600" dirty="0" smtClean="0"/>
              <a:t> The curriculum recommendation could contain a statement similar to </a:t>
            </a:r>
            <a:r>
              <a:rPr lang="en-US" sz="1600" i="1" dirty="0" smtClean="0"/>
              <a:t>“The 	IEEE Computer Society recognizes this curriculum recommendation as appropriate for a 	Masters Program in Software Assurance,” </a:t>
            </a:r>
            <a:r>
              <a:rPr lang="en-US" sz="1600" dirty="0" smtClean="0"/>
              <a:t>signifying that the Society considers it suitable 	for its stated purpose.  If the curriculum recommendation is appropriate as a model for 	similar efforts, the statement should indicate that designation.</a:t>
            </a:r>
          </a:p>
          <a:p>
            <a:pPr>
              <a:spcAft>
                <a:spcPts val="0"/>
              </a:spcAft>
            </a:pPr>
            <a:endParaRPr lang="en-US" sz="1600" dirty="0" smtClean="0"/>
          </a:p>
          <a:p>
            <a:pPr>
              <a:spcAft>
                <a:spcPts val="0"/>
              </a:spcAft>
            </a:pPr>
            <a:r>
              <a:rPr lang="en-US" sz="1600" dirty="0" smtClean="0"/>
              <a:t>IEEE published an article about its recognition of the MSwA curriculum at  </a:t>
            </a:r>
            <a:r>
              <a:rPr lang="en-US" sz="1600" u="sng" dirty="0" smtClean="0">
                <a:hlinkClick r:id="rId3"/>
              </a:rPr>
              <a:t>http://www.computer.org/portal/web/pressroom/20101213MSWA</a:t>
            </a:r>
            <a:r>
              <a:rPr lang="en-US" sz="1600" dirty="0" smtClean="0"/>
              <a:t>.</a:t>
            </a:r>
          </a:p>
          <a:p>
            <a:pPr>
              <a:spcAft>
                <a:spcPts val="0"/>
              </a:spcAft>
            </a:pPr>
            <a:endParaRPr lang="en-US" sz="1600" b="1" dirty="0" smtClean="0"/>
          </a:p>
          <a:p>
            <a:pPr>
              <a:spcAft>
                <a:spcPts val="0"/>
              </a:spcAft>
            </a:pPr>
            <a:r>
              <a:rPr lang="en-US" dirty="0" smtClean="0"/>
              <a:t>ACM Recognition</a:t>
            </a:r>
          </a:p>
          <a:p>
            <a:pPr>
              <a:spcAft>
                <a:spcPts val="0"/>
              </a:spcAft>
            </a:pPr>
            <a:r>
              <a:rPr lang="en-US" sz="1600" dirty="0" smtClean="0"/>
              <a:t>The MSwA curriculum was also recognized by the Association for Computing Machinery (ACM) Education Board. This is identical to the IEEE recognition.</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SwA Undergraduate Course Outlines Background</a:t>
            </a:r>
            <a:endParaRPr lang="en-US" sz="3200" dirty="0"/>
          </a:p>
        </p:txBody>
      </p:sp>
      <p:sp>
        <p:nvSpPr>
          <p:cNvPr id="3" name="Content Placeholder 2"/>
          <p:cNvSpPr>
            <a:spLocks noGrp="1"/>
          </p:cNvSpPr>
          <p:nvPr>
            <p:ph idx="1"/>
          </p:nvPr>
        </p:nvSpPr>
        <p:spPr>
          <a:xfrm>
            <a:off x="381000" y="1219200"/>
            <a:ext cx="8458200" cy="5105400"/>
          </a:xfrm>
        </p:spPr>
        <p:txBody>
          <a:bodyPr/>
          <a:lstStyle/>
          <a:p>
            <a:r>
              <a:rPr lang="en-US" sz="2400" dirty="0" smtClean="0"/>
              <a:t>Corollary activity to MSwA curriculum development.</a:t>
            </a:r>
          </a:p>
          <a:p>
            <a:r>
              <a:rPr lang="en-US" sz="2400" dirty="0" smtClean="0"/>
              <a:t>Course outlines include description, prerequisites, syllabus (list of topics and Bloom’s levels), course delivery features, suggestions on assessment, references.</a:t>
            </a:r>
          </a:p>
          <a:p>
            <a:r>
              <a:rPr lang="en-US" sz="2400" dirty="0" smtClean="0"/>
              <a:t>Background sources include SwACBK, MSwA Curriculum (Volume I).</a:t>
            </a:r>
          </a:p>
          <a:p>
            <a:r>
              <a:rPr lang="en-US" sz="2400" dirty="0" smtClean="0"/>
              <a:t>Other sources include the following:</a:t>
            </a:r>
          </a:p>
          <a:p>
            <a:pPr lvl="1">
              <a:buFont typeface="Arial" pitchFamily="34" charset="0"/>
              <a:buChar char="•"/>
            </a:pPr>
            <a:r>
              <a:rPr lang="en-US" sz="2000" dirty="0" smtClean="0"/>
              <a:t>CS2008 outlines</a:t>
            </a:r>
          </a:p>
          <a:p>
            <a:pPr lvl="1">
              <a:buFont typeface="Arial" pitchFamily="34" charset="0"/>
              <a:buChar char="•"/>
            </a:pPr>
            <a:r>
              <a:rPr lang="en-US" sz="2000" dirty="0" smtClean="0"/>
              <a:t>Carnegie Mellon University outlines</a:t>
            </a:r>
          </a:p>
          <a:p>
            <a:pPr lvl="1">
              <a:buFont typeface="Arial" pitchFamily="34" charset="0"/>
              <a:buChar char="•"/>
            </a:pPr>
            <a:r>
              <a:rPr lang="en-US" sz="2000" dirty="0" smtClean="0"/>
              <a:t>James Madison University outlines</a:t>
            </a:r>
          </a:p>
          <a:p>
            <a:pPr lvl="1">
              <a:buFont typeface="Arial" pitchFamily="34" charset="0"/>
              <a:buChar char="•"/>
            </a:pPr>
            <a:r>
              <a:rPr lang="en-US" sz="2000" dirty="0" smtClean="0"/>
              <a:t>University of California, Davis outlines</a:t>
            </a:r>
          </a:p>
          <a:p>
            <a:pPr lvl="1">
              <a:buFont typeface="Arial" pitchFamily="34" charset="0"/>
              <a:buChar char="•"/>
            </a:pPr>
            <a:r>
              <a:rPr lang="en-US" sz="2000" dirty="0" smtClean="0"/>
              <a:t>Purdue University outlines</a:t>
            </a:r>
          </a:p>
        </p:txBody>
      </p:sp>
      <p:grpSp>
        <p:nvGrpSpPr>
          <p:cNvPr id="6" name="Group 5"/>
          <p:cNvGrpSpPr/>
          <p:nvPr/>
        </p:nvGrpSpPr>
        <p:grpSpPr>
          <a:xfrm>
            <a:off x="6248400" y="3970437"/>
            <a:ext cx="1524000" cy="1592163"/>
            <a:chOff x="7162800" y="1303437"/>
            <a:chExt cx="1524000" cy="1592163"/>
          </a:xfrm>
        </p:grpSpPr>
        <p:sp>
          <p:nvSpPr>
            <p:cNvPr id="4" name="Freeform 10"/>
            <p:cNvSpPr>
              <a:spLocks/>
            </p:cNvSpPr>
            <p:nvPr/>
          </p:nvSpPr>
          <p:spPr bwMode="auto">
            <a:xfrm>
              <a:off x="7208322" y="1303437"/>
              <a:ext cx="1478478" cy="1592163"/>
            </a:xfrm>
            <a:custGeom>
              <a:avLst/>
              <a:gdLst/>
              <a:ahLst/>
              <a:cxnLst>
                <a:cxn ang="0">
                  <a:pos x="0" y="1450"/>
                </a:cxn>
                <a:cxn ang="0">
                  <a:pos x="1451" y="0"/>
                </a:cxn>
                <a:cxn ang="0">
                  <a:pos x="2901" y="1450"/>
                </a:cxn>
                <a:cxn ang="0">
                  <a:pos x="1451" y="2900"/>
                </a:cxn>
                <a:cxn ang="0">
                  <a:pos x="0" y="1450"/>
                </a:cxn>
              </a:cxnLst>
              <a:rect l="0" t="0" r="r" b="b"/>
              <a:pathLst>
                <a:path w="2901" h="2900">
                  <a:moveTo>
                    <a:pt x="0" y="1450"/>
                  </a:moveTo>
                  <a:lnTo>
                    <a:pt x="1451" y="0"/>
                  </a:lnTo>
                  <a:lnTo>
                    <a:pt x="2901" y="1450"/>
                  </a:lnTo>
                  <a:lnTo>
                    <a:pt x="1451" y="2900"/>
                  </a:lnTo>
                  <a:lnTo>
                    <a:pt x="0" y="1450"/>
                  </a:lnTo>
                  <a:close/>
                </a:path>
              </a:pathLst>
            </a:custGeom>
            <a:solidFill>
              <a:srgbClr val="00AEE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TextBox 4"/>
            <p:cNvSpPr txBox="1"/>
            <p:nvPr/>
          </p:nvSpPr>
          <p:spPr>
            <a:xfrm>
              <a:off x="7162800" y="1905000"/>
              <a:ext cx="1524000" cy="307777"/>
            </a:xfrm>
            <a:prstGeom prst="rect">
              <a:avLst/>
            </a:prstGeom>
            <a:noFill/>
          </p:spPr>
          <p:txBody>
            <a:bodyPr wrap="square" rtlCol="0">
              <a:spAutoFit/>
            </a:bodyPr>
            <a:lstStyle/>
            <a:p>
              <a:pPr algn="ctr"/>
              <a:r>
                <a:rPr lang="en-US" sz="1400" b="1" i="1" dirty="0" smtClean="0">
                  <a:solidFill>
                    <a:schemeClr val="bg1"/>
                  </a:solidFill>
                </a:rPr>
                <a:t>VOLUME II</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SwA Undergraduate Courses</a:t>
            </a:r>
            <a:endParaRPr lang="en-US" dirty="0"/>
          </a:p>
        </p:txBody>
      </p:sp>
      <p:sp>
        <p:nvSpPr>
          <p:cNvPr id="3" name="Content Placeholder 2"/>
          <p:cNvSpPr>
            <a:spLocks noGrp="1"/>
          </p:cNvSpPr>
          <p:nvPr>
            <p:ph idx="1"/>
          </p:nvPr>
        </p:nvSpPr>
        <p:spPr/>
        <p:txBody>
          <a:bodyPr/>
          <a:lstStyle/>
          <a:p>
            <a:r>
              <a:rPr lang="en-US" sz="2400" dirty="0" smtClean="0"/>
              <a:t>Computer Science I (with SwA emphasis)</a:t>
            </a:r>
          </a:p>
          <a:p>
            <a:r>
              <a:rPr lang="en-US" sz="2400" dirty="0" smtClean="0"/>
              <a:t>Computer Science II (with SwA emphasis)</a:t>
            </a:r>
          </a:p>
          <a:p>
            <a:r>
              <a:rPr lang="en-US" sz="2400" dirty="0" smtClean="0"/>
              <a:t>Introduction to Computer Security</a:t>
            </a:r>
          </a:p>
          <a:p>
            <a:r>
              <a:rPr lang="en-US" sz="2400" dirty="0" smtClean="0"/>
              <a:t>Software Security Engineering</a:t>
            </a:r>
          </a:p>
          <a:p>
            <a:r>
              <a:rPr lang="en-US" sz="2400" dirty="0" smtClean="0"/>
              <a:t>Secure Programming</a:t>
            </a:r>
          </a:p>
          <a:p>
            <a:r>
              <a:rPr lang="en-US" sz="2400" dirty="0" smtClean="0"/>
              <a:t>Special Topics in Information Assurance and Security</a:t>
            </a:r>
          </a:p>
          <a:p>
            <a:r>
              <a:rPr lang="en-US" sz="2400" dirty="0" smtClean="0"/>
              <a:t>Software Quality Assurance</a:t>
            </a:r>
          </a:p>
          <a:p>
            <a:r>
              <a:rPr lang="en-US" sz="2400" dirty="0" smtClean="0"/>
              <a:t>Software Assurance Analytics</a:t>
            </a:r>
          </a:p>
          <a:p>
            <a:r>
              <a:rPr lang="en-US" sz="2400" dirty="0" smtClean="0"/>
              <a:t>Software Assurance Capstone Project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MSwA</a:t>
            </a:r>
            <a:r>
              <a:rPr lang="en-US" sz="3200" dirty="0" smtClean="0"/>
              <a:t> Course Syllabi</a:t>
            </a:r>
            <a:endParaRPr lang="en-US" sz="3200" dirty="0"/>
          </a:p>
        </p:txBody>
      </p:sp>
      <p:sp>
        <p:nvSpPr>
          <p:cNvPr id="3" name="Content Placeholder 2"/>
          <p:cNvSpPr>
            <a:spLocks noGrp="1"/>
          </p:cNvSpPr>
          <p:nvPr>
            <p:ph idx="1"/>
          </p:nvPr>
        </p:nvSpPr>
        <p:spPr>
          <a:xfrm>
            <a:off x="381000" y="1219200"/>
            <a:ext cx="7086600" cy="5105400"/>
          </a:xfrm>
        </p:spPr>
        <p:txBody>
          <a:bodyPr/>
          <a:lstStyle/>
          <a:p>
            <a:r>
              <a:rPr lang="en-US" dirty="0" smtClean="0"/>
              <a:t>Supports the development of a set of courses to be used in a master of software assurance curriculum.</a:t>
            </a:r>
          </a:p>
          <a:p>
            <a:endParaRPr lang="en-US" dirty="0" smtClean="0"/>
          </a:p>
          <a:p>
            <a:r>
              <a:rPr lang="en-US" dirty="0" smtClean="0"/>
              <a:t>Available at http://www.cert.org/mswa/</a:t>
            </a:r>
          </a:p>
        </p:txBody>
      </p:sp>
      <p:grpSp>
        <p:nvGrpSpPr>
          <p:cNvPr id="8" name="Group 7"/>
          <p:cNvGrpSpPr/>
          <p:nvPr/>
        </p:nvGrpSpPr>
        <p:grpSpPr>
          <a:xfrm>
            <a:off x="7162800" y="1219200"/>
            <a:ext cx="1536865" cy="1600200"/>
            <a:chOff x="6248400" y="3962401"/>
            <a:chExt cx="1536865" cy="1600200"/>
          </a:xfrm>
        </p:grpSpPr>
        <p:sp>
          <p:nvSpPr>
            <p:cNvPr id="7" name="Freeform 11"/>
            <p:cNvSpPr>
              <a:spLocks/>
            </p:cNvSpPr>
            <p:nvPr/>
          </p:nvSpPr>
          <p:spPr bwMode="auto">
            <a:xfrm>
              <a:off x="6324600" y="3962401"/>
              <a:ext cx="1460665" cy="1600200"/>
            </a:xfrm>
            <a:custGeom>
              <a:avLst/>
              <a:gdLst/>
              <a:ahLst/>
              <a:cxnLst>
                <a:cxn ang="0">
                  <a:pos x="0" y="1451"/>
                </a:cxn>
                <a:cxn ang="0">
                  <a:pos x="1451" y="0"/>
                </a:cxn>
                <a:cxn ang="0">
                  <a:pos x="2901" y="1451"/>
                </a:cxn>
                <a:cxn ang="0">
                  <a:pos x="1451" y="2899"/>
                </a:cxn>
                <a:cxn ang="0">
                  <a:pos x="0" y="1451"/>
                </a:cxn>
              </a:cxnLst>
              <a:rect l="0" t="0" r="r" b="b"/>
              <a:pathLst>
                <a:path w="2901" h="2899">
                  <a:moveTo>
                    <a:pt x="0" y="1451"/>
                  </a:moveTo>
                  <a:lnTo>
                    <a:pt x="1451" y="0"/>
                  </a:lnTo>
                  <a:lnTo>
                    <a:pt x="2901" y="1451"/>
                  </a:lnTo>
                  <a:lnTo>
                    <a:pt x="1451" y="2899"/>
                  </a:lnTo>
                  <a:lnTo>
                    <a:pt x="0" y="1451"/>
                  </a:lnTo>
                  <a:close/>
                </a:path>
              </a:pathLst>
            </a:custGeom>
            <a:solidFill>
              <a:srgbClr val="00944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TextBox 4"/>
            <p:cNvSpPr txBox="1"/>
            <p:nvPr/>
          </p:nvSpPr>
          <p:spPr>
            <a:xfrm>
              <a:off x="6248400" y="4572000"/>
              <a:ext cx="1524000" cy="307777"/>
            </a:xfrm>
            <a:prstGeom prst="rect">
              <a:avLst/>
            </a:prstGeom>
            <a:noFill/>
          </p:spPr>
          <p:txBody>
            <a:bodyPr wrap="square" rtlCol="0">
              <a:spAutoFit/>
            </a:bodyPr>
            <a:lstStyle/>
            <a:p>
              <a:pPr algn="ctr"/>
              <a:r>
                <a:rPr lang="en-US" sz="1400" b="1" i="1" dirty="0" smtClean="0">
                  <a:solidFill>
                    <a:schemeClr val="bg1"/>
                  </a:solidFill>
                </a:rPr>
                <a:t>VOLUME III</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50" y="228600"/>
            <a:ext cx="8807450" cy="714375"/>
          </a:xfrm>
        </p:spPr>
        <p:txBody>
          <a:bodyPr/>
          <a:lstStyle/>
          <a:p>
            <a:r>
              <a:rPr lang="en-US" sz="3200" dirty="0" smtClean="0"/>
              <a:t>Community College Report</a:t>
            </a:r>
            <a:endParaRPr lang="en-US" sz="3200" dirty="0"/>
          </a:p>
        </p:txBody>
      </p:sp>
      <p:sp>
        <p:nvSpPr>
          <p:cNvPr id="3" name="Content Placeholder 2"/>
          <p:cNvSpPr>
            <a:spLocks noGrp="1"/>
          </p:cNvSpPr>
          <p:nvPr>
            <p:ph idx="1"/>
          </p:nvPr>
        </p:nvSpPr>
        <p:spPr/>
        <p:txBody>
          <a:bodyPr/>
          <a:lstStyle/>
          <a:p>
            <a:pPr>
              <a:spcAft>
                <a:spcPts val="1200"/>
              </a:spcAft>
            </a:pPr>
            <a:r>
              <a:rPr lang="en-US" sz="2200" dirty="0" smtClean="0"/>
              <a:t>An ACM committee on two-year degree programs, led by Elizabeth Hawthorne, partnered with the SEI team. The report includes</a:t>
            </a:r>
          </a:p>
          <a:p>
            <a:pPr lvl="1">
              <a:spcAft>
                <a:spcPts val="1200"/>
              </a:spcAft>
            </a:pPr>
            <a:r>
              <a:rPr lang="en-US" sz="2200" dirty="0" smtClean="0"/>
              <a:t>discussion of existing curricula related to software security that are suitable for community colleges</a:t>
            </a:r>
          </a:p>
          <a:p>
            <a:pPr lvl="1">
              <a:spcAft>
                <a:spcPts val="1200"/>
              </a:spcAft>
            </a:pPr>
            <a:r>
              <a:rPr lang="en-US" sz="2200" dirty="0" smtClean="0"/>
              <a:t>target audience</a:t>
            </a:r>
          </a:p>
          <a:p>
            <a:pPr lvl="1">
              <a:spcAft>
                <a:spcPts val="1200"/>
              </a:spcAft>
            </a:pPr>
            <a:r>
              <a:rPr lang="en-US" sz="2200" dirty="0" smtClean="0"/>
              <a:t>course outlines</a:t>
            </a:r>
          </a:p>
          <a:p>
            <a:pPr lvl="1">
              <a:spcAft>
                <a:spcPts val="1200"/>
              </a:spcAft>
            </a:pPr>
            <a:r>
              <a:rPr lang="en-US" sz="2200" dirty="0" smtClean="0"/>
              <a:t>identification of </a:t>
            </a:r>
            <a:br>
              <a:rPr lang="en-US" sz="2200" dirty="0" smtClean="0"/>
            </a:br>
            <a:r>
              <a:rPr lang="en-US" sz="2200" dirty="0" smtClean="0"/>
              <a:t>resources</a:t>
            </a:r>
            <a:endParaRPr lang="en-US" dirty="0"/>
          </a:p>
        </p:txBody>
      </p:sp>
      <p:grpSp>
        <p:nvGrpSpPr>
          <p:cNvPr id="6" name="Group 5"/>
          <p:cNvGrpSpPr/>
          <p:nvPr/>
        </p:nvGrpSpPr>
        <p:grpSpPr>
          <a:xfrm>
            <a:off x="6400800" y="3352800"/>
            <a:ext cx="1905000" cy="1981200"/>
            <a:chOff x="6400800" y="3352800"/>
            <a:chExt cx="1905000" cy="1981200"/>
          </a:xfrm>
        </p:grpSpPr>
        <p:sp>
          <p:nvSpPr>
            <p:cNvPr id="7" name="Freeform 12"/>
            <p:cNvSpPr>
              <a:spLocks/>
            </p:cNvSpPr>
            <p:nvPr/>
          </p:nvSpPr>
          <p:spPr bwMode="auto">
            <a:xfrm>
              <a:off x="6400800" y="3352800"/>
              <a:ext cx="1905000" cy="1981200"/>
            </a:xfrm>
            <a:custGeom>
              <a:avLst/>
              <a:gdLst/>
              <a:ahLst/>
              <a:cxnLst>
                <a:cxn ang="0">
                  <a:pos x="0" y="1451"/>
                </a:cxn>
                <a:cxn ang="0">
                  <a:pos x="1450" y="0"/>
                </a:cxn>
                <a:cxn ang="0">
                  <a:pos x="2901" y="1451"/>
                </a:cxn>
                <a:cxn ang="0">
                  <a:pos x="1450" y="2901"/>
                </a:cxn>
                <a:cxn ang="0">
                  <a:pos x="0" y="1451"/>
                </a:cxn>
              </a:cxnLst>
              <a:rect l="0" t="0" r="r" b="b"/>
              <a:pathLst>
                <a:path w="2901" h="2901">
                  <a:moveTo>
                    <a:pt x="0" y="1451"/>
                  </a:moveTo>
                  <a:lnTo>
                    <a:pt x="1450" y="0"/>
                  </a:lnTo>
                  <a:lnTo>
                    <a:pt x="2901" y="1451"/>
                  </a:lnTo>
                  <a:lnTo>
                    <a:pt x="1450" y="2901"/>
                  </a:lnTo>
                  <a:lnTo>
                    <a:pt x="0" y="1451"/>
                  </a:lnTo>
                  <a:close/>
                </a:path>
              </a:pathLst>
            </a:custGeom>
            <a:solidFill>
              <a:srgbClr val="F9ED3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TextBox 7"/>
            <p:cNvSpPr txBox="1"/>
            <p:nvPr/>
          </p:nvSpPr>
          <p:spPr>
            <a:xfrm>
              <a:off x="6553200" y="4191000"/>
              <a:ext cx="1524000" cy="307777"/>
            </a:xfrm>
            <a:prstGeom prst="rect">
              <a:avLst/>
            </a:prstGeom>
            <a:noFill/>
          </p:spPr>
          <p:txBody>
            <a:bodyPr wrap="square" rtlCol="0">
              <a:spAutoFit/>
            </a:bodyPr>
            <a:lstStyle/>
            <a:p>
              <a:pPr algn="ctr"/>
              <a:r>
                <a:rPr lang="en-US" sz="1400" b="1" i="1" dirty="0" smtClean="0">
                  <a:solidFill>
                    <a:srgbClr val="333366"/>
                  </a:solidFill>
                </a:rPr>
                <a:t>VOLUME IV</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3" cstate="print"/>
          <a:srcRect/>
          <a:stretch>
            <a:fillRect/>
          </a:stretch>
        </p:blipFill>
        <p:spPr bwMode="auto">
          <a:xfrm>
            <a:off x="7010400" y="5257800"/>
            <a:ext cx="1219200" cy="1219200"/>
          </a:xfrm>
          <a:prstGeom prst="rect">
            <a:avLst/>
          </a:prstGeom>
          <a:noFill/>
          <a:ln w="9525">
            <a:noFill/>
            <a:miter lim="800000"/>
            <a:headEnd/>
            <a:tailEnd/>
          </a:ln>
        </p:spPr>
      </p:pic>
      <p:sp>
        <p:nvSpPr>
          <p:cNvPr id="2" name="Title 1"/>
          <p:cNvSpPr>
            <a:spLocks noGrp="1"/>
          </p:cNvSpPr>
          <p:nvPr>
            <p:ph type="title"/>
          </p:nvPr>
        </p:nvSpPr>
        <p:spPr/>
        <p:txBody>
          <a:bodyPr/>
          <a:lstStyle/>
          <a:p>
            <a:r>
              <a:rPr lang="en-US" sz="3200" dirty="0" smtClean="0"/>
              <a:t>Community College Courses</a:t>
            </a:r>
            <a:endParaRPr lang="en-US" sz="3200" dirty="0"/>
          </a:p>
        </p:txBody>
      </p:sp>
      <p:sp>
        <p:nvSpPr>
          <p:cNvPr id="3" name="Content Placeholder 2"/>
          <p:cNvSpPr>
            <a:spLocks noGrp="1"/>
          </p:cNvSpPr>
          <p:nvPr>
            <p:ph idx="1"/>
          </p:nvPr>
        </p:nvSpPr>
        <p:spPr/>
        <p:txBody>
          <a:bodyPr/>
          <a:lstStyle/>
          <a:p>
            <a:r>
              <a:rPr lang="en-US" sz="2400" b="1" dirty="0" smtClean="0"/>
              <a:t>Target audience: </a:t>
            </a:r>
            <a:r>
              <a:rPr lang="en-US" sz="2400" dirty="0" smtClean="0"/>
              <a:t>Students planning to transfer to a four-year program, students with prior undergraduate technical degrees who wish to become more specialized in software assurance</a:t>
            </a:r>
          </a:p>
          <a:p>
            <a:r>
              <a:rPr lang="en-US" sz="2400" b="1" dirty="0" smtClean="0"/>
              <a:t>Courses:</a:t>
            </a:r>
          </a:p>
          <a:p>
            <a:pPr lvl="1"/>
            <a:r>
              <a:rPr lang="en-US" dirty="0" smtClean="0"/>
              <a:t>Computer Science I, II, and III</a:t>
            </a:r>
          </a:p>
          <a:p>
            <a:pPr lvl="1"/>
            <a:r>
              <a:rPr lang="en-US" dirty="0" smtClean="0"/>
              <a:t>Introduction to Computer Security </a:t>
            </a:r>
          </a:p>
          <a:p>
            <a:pPr lvl="1"/>
            <a:r>
              <a:rPr lang="en-US" dirty="0" smtClean="0"/>
              <a:t>Secure Coding</a:t>
            </a:r>
          </a:p>
          <a:p>
            <a:pPr lvl="1"/>
            <a:r>
              <a:rPr lang="en-US" dirty="0" smtClean="0"/>
              <a:t>Introduction to Assured Software Engineering</a:t>
            </a:r>
          </a:p>
          <a:p>
            <a:endParaRPr lang="en-US" sz="2000" dirty="0"/>
          </a:p>
        </p:txBody>
      </p:sp>
      <p:pic>
        <p:nvPicPr>
          <p:cNvPr id="8" name="Picture 3"/>
          <p:cNvPicPr>
            <a:picLocks noChangeAspect="1" noChangeArrowheads="1"/>
          </p:cNvPicPr>
          <p:nvPr/>
        </p:nvPicPr>
        <p:blipFill>
          <a:blip r:embed="rId4" cstate="print"/>
          <a:srcRect/>
          <a:stretch>
            <a:fillRect/>
          </a:stretch>
        </p:blipFill>
        <p:spPr bwMode="auto">
          <a:xfrm>
            <a:off x="2895600" y="5486400"/>
            <a:ext cx="4114800" cy="1102748"/>
          </a:xfrm>
          <a:prstGeom prst="rect">
            <a:avLst/>
          </a:prstGeom>
          <a:noFill/>
          <a:ln w="9525">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2"/>
          <p:cNvPicPr>
            <a:picLocks noGrp="1" noChangeAspect="1" noChangeArrowheads="1"/>
          </p:cNvPicPr>
          <p:nvPr>
            <p:ph/>
          </p:nvPr>
        </p:nvPicPr>
        <p:blipFill>
          <a:blip r:embed="rId3" cstate="print"/>
          <a:srcRect/>
          <a:stretch>
            <a:fillRect/>
          </a:stretch>
        </p:blipFill>
        <p:spPr bwMode="auto">
          <a:xfrm>
            <a:off x="0" y="1003300"/>
            <a:ext cx="2740025" cy="4178300"/>
          </a:xfrm>
          <a:noFill/>
        </p:spPr>
      </p:pic>
      <p:sp>
        <p:nvSpPr>
          <p:cNvPr id="6147" name="Text Box 5"/>
          <p:cNvSpPr txBox="1">
            <a:spLocks noChangeArrowheads="1"/>
          </p:cNvSpPr>
          <p:nvPr/>
        </p:nvSpPr>
        <p:spPr bwMode="white">
          <a:xfrm>
            <a:off x="3200400" y="2438400"/>
            <a:ext cx="5791200" cy="1930400"/>
          </a:xfrm>
          <a:prstGeom prst="rect">
            <a:avLst/>
          </a:prstGeom>
          <a:noFill/>
          <a:ln w="9525">
            <a:noFill/>
            <a:miter lim="800000"/>
            <a:headEnd/>
            <a:tailEnd/>
          </a:ln>
        </p:spPr>
        <p:txBody>
          <a:bodyPr tIns="46154" rIns="92309" bIns="46154" anchor="ctr"/>
          <a:lstStyle/>
          <a:p>
            <a:r>
              <a:rPr lang="en-US" sz="3200" b="1" dirty="0" smtClean="0"/>
              <a:t>Executive Overview of Software Assurance</a:t>
            </a:r>
            <a:endParaRPr lang="en-US" sz="3200" b="1" dirty="0"/>
          </a:p>
        </p:txBody>
      </p:sp>
      <p:sp>
        <p:nvSpPr>
          <p:cNvPr id="6148" name="Line 24"/>
          <p:cNvSpPr>
            <a:spLocks noChangeShapeType="1"/>
          </p:cNvSpPr>
          <p:nvPr/>
        </p:nvSpPr>
        <p:spPr bwMode="auto">
          <a:xfrm>
            <a:off x="0" y="977900"/>
            <a:ext cx="9144000" cy="1588"/>
          </a:xfrm>
          <a:prstGeom prst="line">
            <a:avLst/>
          </a:prstGeom>
          <a:noFill/>
          <a:ln w="12700" cap="rnd">
            <a:solidFill>
              <a:schemeClr val="bg2"/>
            </a:solidFill>
            <a:prstDash val="sysDot"/>
            <a:round/>
            <a:headEnd/>
            <a:tailEnd/>
          </a:ln>
        </p:spPr>
        <p:txBody>
          <a:bodyPr wrap="none" lIns="0" tIns="0" anchor="ctr"/>
          <a:lstStyle/>
          <a:p>
            <a:endParaRPr lang="en-US" dirty="0"/>
          </a:p>
        </p:txBody>
      </p:sp>
      <p:sp>
        <p:nvSpPr>
          <p:cNvPr id="6149" name="Line 25"/>
          <p:cNvSpPr>
            <a:spLocks noChangeShapeType="1"/>
          </p:cNvSpPr>
          <p:nvPr/>
        </p:nvSpPr>
        <p:spPr bwMode="auto">
          <a:xfrm>
            <a:off x="0" y="5181600"/>
            <a:ext cx="9144000" cy="1588"/>
          </a:xfrm>
          <a:prstGeom prst="line">
            <a:avLst/>
          </a:prstGeom>
          <a:noFill/>
          <a:ln w="12700" cap="rnd">
            <a:solidFill>
              <a:schemeClr val="bg2"/>
            </a:solidFill>
            <a:prstDash val="sysDot"/>
            <a:round/>
            <a:headEnd/>
            <a:tailEnd/>
          </a:ln>
        </p:spPr>
        <p:txBody>
          <a:bodyPr wrap="none" lIns="0" tIns="0" anchor="ctr"/>
          <a:lstStyle/>
          <a:p>
            <a:endParaRPr lang="en-US" dirty="0"/>
          </a:p>
        </p:txBody>
      </p:sp>
      <p:sp>
        <p:nvSpPr>
          <p:cNvPr id="6150" name="Line 26"/>
          <p:cNvSpPr>
            <a:spLocks noChangeShapeType="1"/>
          </p:cNvSpPr>
          <p:nvPr/>
        </p:nvSpPr>
        <p:spPr bwMode="auto">
          <a:xfrm>
            <a:off x="304800" y="5180013"/>
            <a:ext cx="8458200" cy="1587"/>
          </a:xfrm>
          <a:prstGeom prst="line">
            <a:avLst/>
          </a:prstGeom>
          <a:noFill/>
          <a:ln w="12700" cap="rnd">
            <a:solidFill>
              <a:schemeClr val="bg2"/>
            </a:solidFill>
            <a:prstDash val="sysDot"/>
            <a:round/>
            <a:headEnd/>
            <a:tailEnd/>
          </a:ln>
        </p:spPr>
        <p:txBody>
          <a:bodyPr wrap="none" lIns="0" tIns="0" anchor="ctr"/>
          <a:lstStyle/>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ChangeArrowheads="1"/>
          </p:cNvSpPr>
          <p:nvPr>
            <p:ph type="title"/>
          </p:nvPr>
        </p:nvSpPr>
        <p:spPr/>
        <p:txBody>
          <a:bodyPr/>
          <a:lstStyle/>
          <a:p>
            <a:r>
              <a:rPr lang="en-US" dirty="0" smtClean="0"/>
              <a:t>Executive Course Description</a:t>
            </a:r>
            <a:endParaRPr lang="en-US" dirty="0"/>
          </a:p>
        </p:txBody>
      </p:sp>
      <p:sp>
        <p:nvSpPr>
          <p:cNvPr id="877571" name="Rectangle 3"/>
          <p:cNvSpPr>
            <a:spLocks noGrp="1" noChangeArrowheads="1"/>
          </p:cNvSpPr>
          <p:nvPr>
            <p:ph type="body" idx="1"/>
          </p:nvPr>
        </p:nvSpPr>
        <p:spPr/>
        <p:txBody>
          <a:bodyPr/>
          <a:lstStyle/>
          <a:p>
            <a:pPr>
              <a:lnSpc>
                <a:spcPct val="120000"/>
              </a:lnSpc>
            </a:pPr>
            <a:r>
              <a:rPr lang="en-US" b="1" dirty="0" smtClean="0"/>
              <a:t>Audience:  </a:t>
            </a:r>
            <a:r>
              <a:rPr lang="en-US" dirty="0" smtClean="0"/>
              <a:t>PEOs</a:t>
            </a:r>
            <a:r>
              <a:rPr lang="en-US" dirty="0"/>
              <a:t>, procurement officers, and others involved in software acquisition. </a:t>
            </a:r>
            <a:endParaRPr lang="en-US" dirty="0" smtClean="0"/>
          </a:p>
          <a:p>
            <a:pPr>
              <a:lnSpc>
                <a:spcPct val="120000"/>
              </a:lnSpc>
            </a:pPr>
            <a:endParaRPr lang="en-US" dirty="0"/>
          </a:p>
          <a:p>
            <a:pPr>
              <a:lnSpc>
                <a:spcPct val="120000"/>
              </a:lnSpc>
            </a:pPr>
            <a:r>
              <a:rPr lang="en-US" b="1" dirty="0" smtClean="0"/>
              <a:t>Goal: </a:t>
            </a:r>
            <a:r>
              <a:rPr lang="en-US" dirty="0" smtClean="0"/>
              <a:t>Prepare executives </a:t>
            </a:r>
            <a:r>
              <a:rPr lang="en-US" dirty="0"/>
              <a:t>to make informed decisions when acquiring or overseeing development of a security-critical software </a:t>
            </a:r>
            <a:r>
              <a:rPr lang="en-US" dirty="0" smtClean="0"/>
              <a:t>system</a:t>
            </a:r>
            <a:endParaRPr lang="en-US" dirty="0"/>
          </a:p>
          <a:p>
            <a:pPr>
              <a:lnSpc>
                <a:spcPct val="120000"/>
              </a:lnSpc>
            </a:pPr>
            <a:r>
              <a:rPr lang="en-US" dirty="0" smtClean="0"/>
              <a:t> </a:t>
            </a:r>
          </a:p>
          <a:p>
            <a:pPr>
              <a:lnSpc>
                <a:spcPct val="120000"/>
              </a:lnSpc>
            </a:pPr>
            <a:r>
              <a:rPr lang="en-US" b="1" dirty="0" smtClean="0"/>
              <a:t>Contents: </a:t>
            </a:r>
            <a:r>
              <a:rPr lang="en-US" dirty="0"/>
              <a:t>W</a:t>
            </a:r>
            <a:r>
              <a:rPr lang="en-US" dirty="0" smtClean="0"/>
              <a:t>ide </a:t>
            </a:r>
            <a:r>
              <a:rPr lang="en-US" dirty="0"/>
              <a:t>spectrum of pertinent issues </a:t>
            </a:r>
            <a:r>
              <a:rPr lang="en-US" dirty="0" smtClean="0"/>
              <a:t>to </a:t>
            </a:r>
            <a:r>
              <a:rPr lang="en-US" dirty="0"/>
              <a:t>helps executives and </a:t>
            </a:r>
            <a:r>
              <a:rPr lang="en-US" dirty="0" smtClean="0"/>
              <a:t>managers understand and address decisions related to security impacts.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 Summary</a:t>
            </a:r>
            <a:endParaRPr lang="en-US" dirty="0"/>
          </a:p>
        </p:txBody>
      </p:sp>
      <p:sp>
        <p:nvSpPr>
          <p:cNvPr id="3" name="Content Placeholder 2"/>
          <p:cNvSpPr>
            <a:spLocks noGrp="1"/>
          </p:cNvSpPr>
          <p:nvPr>
            <p:ph idx="1"/>
          </p:nvPr>
        </p:nvSpPr>
        <p:spPr/>
        <p:txBody>
          <a:bodyPr/>
          <a:lstStyle/>
          <a:p>
            <a:pPr>
              <a:lnSpc>
                <a:spcPct val="120000"/>
              </a:lnSpc>
            </a:pPr>
            <a:r>
              <a:rPr lang="en-US" dirty="0" smtClean="0"/>
              <a:t>Software Assurance in Acquisition</a:t>
            </a:r>
          </a:p>
          <a:p>
            <a:pPr>
              <a:lnSpc>
                <a:spcPct val="120000"/>
              </a:lnSpc>
            </a:pPr>
            <a:r>
              <a:rPr lang="en-US" dirty="0" smtClean="0"/>
              <a:t>Assurance Management</a:t>
            </a:r>
          </a:p>
          <a:p>
            <a:pPr>
              <a:lnSpc>
                <a:spcPct val="120000"/>
              </a:lnSpc>
            </a:pPr>
            <a:r>
              <a:rPr lang="en-US" dirty="0" smtClean="0"/>
              <a:t>Software Security Fundamentals</a:t>
            </a:r>
          </a:p>
          <a:p>
            <a:pPr>
              <a:lnSpc>
                <a:spcPct val="120000"/>
              </a:lnSpc>
            </a:pPr>
            <a:r>
              <a:rPr lang="en-US" dirty="0" smtClean="0"/>
              <a:t>Security in Detail</a:t>
            </a:r>
          </a:p>
          <a:p>
            <a:pPr>
              <a:lnSpc>
                <a:spcPct val="120000"/>
              </a:lnSpc>
            </a:pPr>
            <a:r>
              <a:rPr lang="en-US" dirty="0" smtClean="0"/>
              <a:t>Software Assurance Risk Management</a:t>
            </a:r>
          </a:p>
          <a:p>
            <a:pPr>
              <a:lnSpc>
                <a:spcPct val="120000"/>
              </a:lnSpc>
            </a:pPr>
            <a:r>
              <a:rPr lang="en-US" dirty="0" smtClean="0"/>
              <a:t>Conclusion</a:t>
            </a:r>
            <a:endParaRPr lang="en-US" dirty="0"/>
          </a:p>
        </p:txBody>
      </p:sp>
    </p:spTree>
    <p:extLst>
      <p:ext uri="{BB962C8B-B14F-4D97-AF65-F5344CB8AC3E}">
        <p14:creationId xmlns:p14="http://schemas.microsoft.com/office/powerpoint/2010/main" val="3240156533"/>
      </p:ext>
    </p:extLst>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Assurance in Acquisition</a:t>
            </a:r>
            <a:endParaRPr lang="en-US" dirty="0"/>
          </a:p>
        </p:txBody>
      </p:sp>
      <p:sp>
        <p:nvSpPr>
          <p:cNvPr id="3" name="Content Placeholder 2"/>
          <p:cNvSpPr>
            <a:spLocks noGrp="1"/>
          </p:cNvSpPr>
          <p:nvPr>
            <p:ph sz="half" idx="1"/>
          </p:nvPr>
        </p:nvSpPr>
        <p:spPr/>
        <p:txBody>
          <a:bodyPr/>
          <a:lstStyle/>
          <a:p>
            <a:r>
              <a:rPr lang="en-US" sz="2000" dirty="0" smtClean="0"/>
              <a:t>Why Is this Important?</a:t>
            </a:r>
          </a:p>
          <a:p>
            <a:pPr lvl="1"/>
            <a:r>
              <a:rPr lang="en-US" sz="1800" dirty="0" smtClean="0"/>
              <a:t>Risks and Threats</a:t>
            </a:r>
          </a:p>
          <a:p>
            <a:pPr lvl="1"/>
            <a:r>
              <a:rPr lang="en-US" sz="1800" dirty="0" smtClean="0"/>
              <a:t>Critical System Compromises and Failures</a:t>
            </a:r>
          </a:p>
          <a:p>
            <a:pPr lvl="1"/>
            <a:r>
              <a:rPr lang="en-US" sz="1800" dirty="0" smtClean="0"/>
              <a:t>Concepts of Confidentiality, Integrity, Availability, and Authentication</a:t>
            </a:r>
          </a:p>
          <a:p>
            <a:pPr lvl="1"/>
            <a:r>
              <a:rPr lang="en-US" sz="1800" dirty="0" smtClean="0"/>
              <a:t>Principles of Software Assurance</a:t>
            </a:r>
          </a:p>
          <a:p>
            <a:r>
              <a:rPr lang="en-US" sz="2000" dirty="0" smtClean="0"/>
              <a:t>In-House Versus Acquired</a:t>
            </a:r>
          </a:p>
          <a:p>
            <a:pPr lvl="1"/>
            <a:r>
              <a:rPr lang="en-US" sz="1800" dirty="0" smtClean="0"/>
              <a:t>Pros and Cons</a:t>
            </a:r>
          </a:p>
          <a:p>
            <a:r>
              <a:rPr lang="en-US" sz="2000" dirty="0" smtClean="0"/>
              <a:t>Cloud Component Considerations</a:t>
            </a:r>
          </a:p>
          <a:p>
            <a:r>
              <a:rPr lang="en-US" sz="2000" dirty="0" smtClean="0"/>
              <a:t>System Evolution</a:t>
            </a:r>
          </a:p>
          <a:p>
            <a:pPr lvl="1"/>
            <a:r>
              <a:rPr lang="en-US" sz="1800" dirty="0" smtClean="0"/>
              <a:t>Upgrades</a:t>
            </a:r>
          </a:p>
          <a:p>
            <a:pPr marL="114300" lvl="1" indent="0">
              <a:buNone/>
            </a:pPr>
            <a:endParaRPr lang="en-US" sz="1800" dirty="0" smtClean="0"/>
          </a:p>
        </p:txBody>
      </p:sp>
      <p:sp>
        <p:nvSpPr>
          <p:cNvPr id="5" name="Content Placeholder 4"/>
          <p:cNvSpPr>
            <a:spLocks noGrp="1"/>
          </p:cNvSpPr>
          <p:nvPr>
            <p:ph sz="half" idx="2"/>
          </p:nvPr>
        </p:nvSpPr>
        <p:spPr/>
        <p:txBody>
          <a:bodyPr/>
          <a:lstStyle/>
          <a:p>
            <a:r>
              <a:rPr lang="en-US" sz="1800" b="1" i="1" dirty="0"/>
              <a:t>Activity</a:t>
            </a:r>
            <a:r>
              <a:rPr lang="en-US" sz="1800" i="1" dirty="0"/>
              <a:t>: Discuss case studies and examples showing issues related to upgrading systems. Emphasize emergent behaviors, compliance to policies, etc</a:t>
            </a:r>
            <a:r>
              <a:rPr lang="en-US" sz="1800" i="1" dirty="0" smtClean="0"/>
              <a:t>.</a:t>
            </a:r>
            <a:endParaRPr lang="en-US" sz="1800" i="1" dirty="0"/>
          </a:p>
        </p:txBody>
      </p:sp>
    </p:spTree>
    <p:extLst>
      <p:ext uri="{BB962C8B-B14F-4D97-AF65-F5344CB8AC3E}">
        <p14:creationId xmlns:p14="http://schemas.microsoft.com/office/powerpoint/2010/main" val="3273061979"/>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Needs Training &amp; Education</a:t>
            </a:r>
            <a:endParaRPr lang="en-US" dirty="0"/>
          </a:p>
        </p:txBody>
      </p:sp>
      <p:sp>
        <p:nvSpPr>
          <p:cNvPr id="3" name="Content Placeholder 2"/>
          <p:cNvSpPr>
            <a:spLocks noGrp="1"/>
          </p:cNvSpPr>
          <p:nvPr>
            <p:ph idx="1"/>
          </p:nvPr>
        </p:nvSpPr>
        <p:spPr/>
        <p:txBody>
          <a:bodyPr/>
          <a:lstStyle/>
          <a:p>
            <a:r>
              <a:rPr lang="en-US" dirty="0" smtClean="0"/>
              <a:t>Builders</a:t>
            </a:r>
          </a:p>
          <a:p>
            <a:pPr lvl="1"/>
            <a:r>
              <a:rPr lang="en-US" dirty="0" smtClean="0"/>
              <a:t>Designers</a:t>
            </a:r>
          </a:p>
          <a:p>
            <a:pPr lvl="1"/>
            <a:r>
              <a:rPr lang="en-US" dirty="0" smtClean="0"/>
              <a:t>Engineers</a:t>
            </a:r>
          </a:p>
          <a:p>
            <a:pPr lvl="1"/>
            <a:r>
              <a:rPr lang="en-US" dirty="0" smtClean="0"/>
              <a:t>Coders</a:t>
            </a:r>
          </a:p>
          <a:p>
            <a:pPr lvl="1"/>
            <a:r>
              <a:rPr lang="en-US" dirty="0" smtClean="0"/>
              <a:t>Testers</a:t>
            </a:r>
          </a:p>
          <a:p>
            <a:r>
              <a:rPr lang="en-US" dirty="0" smtClean="0"/>
              <a:t>Decision Makers</a:t>
            </a:r>
          </a:p>
          <a:p>
            <a:pPr lvl="1"/>
            <a:r>
              <a:rPr lang="en-US" dirty="0" smtClean="0"/>
              <a:t>Program Management</a:t>
            </a:r>
          </a:p>
          <a:p>
            <a:pPr lvl="1"/>
            <a:r>
              <a:rPr lang="en-US" dirty="0" smtClean="0"/>
              <a:t>Stakeholders</a:t>
            </a:r>
          </a:p>
          <a:p>
            <a:pPr lvl="1"/>
            <a:r>
              <a:rPr lang="en-US" dirty="0" smtClean="0"/>
              <a:t>Executives</a:t>
            </a:r>
          </a:p>
          <a:p>
            <a:r>
              <a:rPr lang="en-US" dirty="0" smtClean="0"/>
              <a:t>Acquirers</a:t>
            </a:r>
          </a:p>
          <a:p>
            <a:endParaRPr lang="en-US" dirty="0" smtClean="0"/>
          </a:p>
          <a:p>
            <a:endParaRPr lang="en-US" dirty="0"/>
          </a:p>
        </p:txBody>
      </p:sp>
    </p:spTree>
    <p:extLst>
      <p:ext uri="{BB962C8B-B14F-4D97-AF65-F5344CB8AC3E}">
        <p14:creationId xmlns:p14="http://schemas.microsoft.com/office/powerpoint/2010/main" val="2376858991"/>
      </p:ext>
    </p:extLst>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Assurance Management</a:t>
            </a:r>
            <a:endParaRPr lang="en-US" dirty="0"/>
          </a:p>
        </p:txBody>
      </p:sp>
      <p:sp>
        <p:nvSpPr>
          <p:cNvPr id="3" name="Content Placeholder 2"/>
          <p:cNvSpPr>
            <a:spLocks noGrp="1"/>
          </p:cNvSpPr>
          <p:nvPr>
            <p:ph sz="half" idx="1"/>
          </p:nvPr>
        </p:nvSpPr>
        <p:spPr/>
        <p:txBody>
          <a:bodyPr/>
          <a:lstStyle/>
          <a:p>
            <a:pPr indent="-169863"/>
            <a:r>
              <a:rPr lang="en-US" sz="2000" dirty="0" smtClean="0"/>
              <a:t>Ownership Issues</a:t>
            </a:r>
          </a:p>
          <a:p>
            <a:pPr lvl="1"/>
            <a:r>
              <a:rPr lang="en-US" sz="1800" dirty="0" smtClean="0"/>
              <a:t>Own It, Rent It; Build vs. Buy</a:t>
            </a:r>
          </a:p>
          <a:p>
            <a:pPr lvl="1"/>
            <a:r>
              <a:rPr lang="en-US" sz="1800" dirty="0" smtClean="0"/>
              <a:t>What Is Cloud?</a:t>
            </a:r>
          </a:p>
          <a:p>
            <a:pPr lvl="1"/>
            <a:r>
              <a:rPr lang="en-US" sz="1800" dirty="0" smtClean="0"/>
              <a:t>Is Cloud Suitable for You?</a:t>
            </a:r>
          </a:p>
          <a:p>
            <a:pPr indent="-169863"/>
            <a:r>
              <a:rPr lang="en-US" sz="2000" dirty="0" smtClean="0"/>
              <a:t>Assurance Management</a:t>
            </a:r>
          </a:p>
          <a:p>
            <a:pPr lvl="1"/>
            <a:r>
              <a:rPr lang="en-US" sz="1800" dirty="0" smtClean="0"/>
              <a:t>Making a Business Case for Assurance</a:t>
            </a:r>
          </a:p>
          <a:p>
            <a:pPr lvl="1"/>
            <a:r>
              <a:rPr lang="en-US" sz="1800" dirty="0" smtClean="0"/>
              <a:t>Compliance with Laws, Regulations, Standards, Policies and Best Practices</a:t>
            </a:r>
          </a:p>
          <a:p>
            <a:pPr lvl="1"/>
            <a:r>
              <a:rPr lang="en-US" sz="1800" dirty="0" smtClean="0"/>
              <a:t>Case Studies</a:t>
            </a:r>
          </a:p>
          <a:p>
            <a:pPr lvl="1"/>
            <a:r>
              <a:rPr lang="en-US" sz="1800" dirty="0" smtClean="0"/>
              <a:t>Decision Making Strategies</a:t>
            </a:r>
          </a:p>
        </p:txBody>
      </p:sp>
      <p:sp>
        <p:nvSpPr>
          <p:cNvPr id="4" name="Content Placeholder 3"/>
          <p:cNvSpPr>
            <a:spLocks noGrp="1"/>
          </p:cNvSpPr>
          <p:nvPr>
            <p:ph sz="half" idx="2"/>
          </p:nvPr>
        </p:nvSpPr>
        <p:spPr/>
        <p:txBody>
          <a:bodyPr/>
          <a:lstStyle/>
          <a:p>
            <a:r>
              <a:rPr lang="en-US" sz="1800" b="1" i="1" dirty="0" smtClean="0"/>
              <a:t>Activity</a:t>
            </a:r>
            <a:r>
              <a:rPr lang="en-US" sz="1800" i="1" dirty="0" smtClean="0"/>
              <a:t>: </a:t>
            </a:r>
            <a:r>
              <a:rPr lang="en-US" sz="1800" i="1" dirty="0"/>
              <a:t>Use examples </a:t>
            </a:r>
            <a:r>
              <a:rPr lang="en-US" sz="1800" i="1" dirty="0" smtClean="0"/>
              <a:t>of software as service and </a:t>
            </a:r>
            <a:r>
              <a:rPr lang="en-US" sz="1800" i="1" dirty="0"/>
              <a:t>present cost-benefit analyses in relation to risks associated with hosting the applications versus outsourcing them. </a:t>
            </a:r>
            <a:r>
              <a:rPr lang="en-US" sz="1800" i="1" dirty="0" smtClean="0"/>
              <a:t>Use case studies to have </a:t>
            </a:r>
            <a:r>
              <a:rPr lang="en-US" sz="1800" i="1" dirty="0"/>
              <a:t>managers identify </a:t>
            </a:r>
            <a:r>
              <a:rPr lang="en-US" sz="1800" i="1" dirty="0" smtClean="0"/>
              <a:t>the areas </a:t>
            </a:r>
            <a:r>
              <a:rPr lang="en-US" sz="1800" i="1" dirty="0"/>
              <a:t>of their business in which they could use Cloud services.</a:t>
            </a:r>
          </a:p>
          <a:p>
            <a:r>
              <a:rPr lang="en-US" sz="1800" b="1" i="1" dirty="0" smtClean="0"/>
              <a:t>Activity</a:t>
            </a:r>
            <a:r>
              <a:rPr lang="en-US" sz="1800" i="1" dirty="0" smtClean="0"/>
              <a:t>: </a:t>
            </a:r>
            <a:r>
              <a:rPr lang="en-US" sz="1800" i="1" dirty="0"/>
              <a:t>Make the business case for assurance using ROI, risk analysis, etc. Use case studies to show how assurance practices can be integrated into regular acquisition activities. Present decision making strategies to satisfy the constraints the projects have to meet, including meeting standards and </a:t>
            </a:r>
            <a:r>
              <a:rPr lang="en-US" sz="1800" i="1" dirty="0" smtClean="0"/>
              <a:t>regulations</a:t>
            </a:r>
            <a:r>
              <a:rPr lang="en-US" sz="1800" dirty="0" smtClean="0"/>
              <a:t>.</a:t>
            </a:r>
            <a:endParaRPr lang="en-US" sz="1800" i="1" dirty="0"/>
          </a:p>
        </p:txBody>
      </p:sp>
    </p:spTree>
    <p:extLst>
      <p:ext uri="{BB962C8B-B14F-4D97-AF65-F5344CB8AC3E}">
        <p14:creationId xmlns:p14="http://schemas.microsoft.com/office/powerpoint/2010/main" val="2313996280"/>
      </p:ext>
    </p:extLst>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Security Fundamentals </a:t>
            </a:r>
            <a:r>
              <a:rPr lang="en-US" baseline="30000" dirty="0" smtClean="0"/>
              <a:t>1</a:t>
            </a:r>
            <a:endParaRPr lang="en-US" baseline="30000" dirty="0"/>
          </a:p>
        </p:txBody>
      </p:sp>
      <p:sp>
        <p:nvSpPr>
          <p:cNvPr id="3" name="Content Placeholder 2"/>
          <p:cNvSpPr>
            <a:spLocks noGrp="1"/>
          </p:cNvSpPr>
          <p:nvPr>
            <p:ph sz="half" idx="1"/>
          </p:nvPr>
        </p:nvSpPr>
        <p:spPr/>
        <p:txBody>
          <a:bodyPr/>
          <a:lstStyle/>
          <a:p>
            <a:pPr indent="-169863"/>
            <a:r>
              <a:rPr lang="en-US" sz="2000" dirty="0" smtClean="0"/>
              <a:t>Life-Cycle Models</a:t>
            </a:r>
          </a:p>
          <a:p>
            <a:pPr lvl="1"/>
            <a:r>
              <a:rPr lang="en-US" sz="1600" dirty="0" smtClean="0"/>
              <a:t>Traditional Models, Such as Waterfall</a:t>
            </a:r>
          </a:p>
          <a:p>
            <a:pPr lvl="1"/>
            <a:r>
              <a:rPr lang="en-US" sz="1600" dirty="0" smtClean="0"/>
              <a:t>Newer Models, Such as Agile and Iterative Development</a:t>
            </a:r>
          </a:p>
          <a:p>
            <a:r>
              <a:rPr lang="en-US" sz="2000" dirty="0" smtClean="0"/>
              <a:t>Security and Software Assurance Aspects of Software Development Activities</a:t>
            </a:r>
          </a:p>
          <a:p>
            <a:pPr lvl="1"/>
            <a:r>
              <a:rPr lang="en-US" sz="1600" dirty="0" smtClean="0"/>
              <a:t>Software Requirements Engineering</a:t>
            </a:r>
          </a:p>
          <a:p>
            <a:pPr lvl="1"/>
            <a:r>
              <a:rPr lang="en-US" sz="1600" dirty="0" smtClean="0"/>
              <a:t>Software Architecture and Design Methods and Standards</a:t>
            </a:r>
          </a:p>
          <a:p>
            <a:pPr lvl="1"/>
            <a:r>
              <a:rPr lang="en-US" sz="1600" dirty="0" smtClean="0"/>
              <a:t>Software Coding Methods and Standards</a:t>
            </a:r>
          </a:p>
          <a:p>
            <a:pPr lvl="1"/>
            <a:r>
              <a:rPr lang="en-US" sz="1600" dirty="0" smtClean="0"/>
              <a:t>Testing Methods and Standards</a:t>
            </a:r>
          </a:p>
          <a:p>
            <a:pPr lvl="1"/>
            <a:r>
              <a:rPr lang="en-US" sz="1600" dirty="0" smtClean="0"/>
              <a:t>Maintenance, Operation, and Retirement </a:t>
            </a:r>
            <a:r>
              <a:rPr lang="en-US" sz="1600" dirty="0" err="1" smtClean="0"/>
              <a:t>Techiques</a:t>
            </a:r>
            <a:r>
              <a:rPr lang="en-US" sz="1600" dirty="0" smtClean="0"/>
              <a:t>/Strategies</a:t>
            </a:r>
          </a:p>
        </p:txBody>
      </p:sp>
      <p:sp>
        <p:nvSpPr>
          <p:cNvPr id="4" name="Content Placeholder 3"/>
          <p:cNvSpPr>
            <a:spLocks noGrp="1"/>
          </p:cNvSpPr>
          <p:nvPr>
            <p:ph sz="half" idx="2"/>
          </p:nvPr>
        </p:nvSpPr>
        <p:spPr/>
        <p:txBody>
          <a:bodyPr/>
          <a:lstStyle/>
          <a:p>
            <a:r>
              <a:rPr lang="en-US" sz="1800" b="1" i="1" dirty="0" smtClean="0"/>
              <a:t>Activity</a:t>
            </a:r>
            <a:r>
              <a:rPr lang="en-US" sz="1800" i="1" dirty="0" smtClean="0"/>
              <a:t>: </a:t>
            </a:r>
            <a:r>
              <a:rPr lang="en-US" sz="1800" i="1" dirty="0"/>
              <a:t>Present some examples that show the fragile nature of software and the impracticality of having fault-free software. The failure of </a:t>
            </a:r>
            <a:r>
              <a:rPr lang="en-US" sz="1800" i="1" dirty="0" err="1"/>
              <a:t>Ariane</a:t>
            </a:r>
            <a:r>
              <a:rPr lang="en-US" sz="1800" i="1" dirty="0"/>
              <a:t> 5’s first test flight and the loss of the Mars Climate Orbiter are well documented cases</a:t>
            </a:r>
            <a:r>
              <a:rPr lang="en-US" sz="1800" i="1" dirty="0" smtClean="0"/>
              <a:t>.</a:t>
            </a:r>
            <a:endParaRPr lang="en-US" sz="1800" i="1" dirty="0"/>
          </a:p>
        </p:txBody>
      </p:sp>
    </p:spTree>
    <p:extLst>
      <p:ext uri="{BB962C8B-B14F-4D97-AF65-F5344CB8AC3E}">
        <p14:creationId xmlns:p14="http://schemas.microsoft.com/office/powerpoint/2010/main" val="2830981765"/>
      </p:ext>
    </p:extLst>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Security Fundamentals </a:t>
            </a:r>
            <a:r>
              <a:rPr lang="en-US" baseline="30000" dirty="0"/>
              <a:t>2</a:t>
            </a:r>
          </a:p>
        </p:txBody>
      </p:sp>
      <p:sp>
        <p:nvSpPr>
          <p:cNvPr id="3" name="Content Placeholder 2"/>
          <p:cNvSpPr>
            <a:spLocks noGrp="1"/>
          </p:cNvSpPr>
          <p:nvPr>
            <p:ph sz="half" idx="1"/>
          </p:nvPr>
        </p:nvSpPr>
        <p:spPr/>
        <p:txBody>
          <a:bodyPr/>
          <a:lstStyle/>
          <a:p>
            <a:pPr indent="-169863"/>
            <a:r>
              <a:rPr lang="en-US" sz="2000" dirty="0" smtClean="0"/>
              <a:t>Basic Concepts of Security</a:t>
            </a:r>
            <a:endParaRPr lang="en-US" sz="1600" dirty="0"/>
          </a:p>
          <a:p>
            <a:pPr lvl="1"/>
            <a:r>
              <a:rPr lang="en-US" sz="1600" dirty="0" smtClean="0"/>
              <a:t>Confidentiality (C)</a:t>
            </a:r>
          </a:p>
          <a:p>
            <a:pPr lvl="1"/>
            <a:r>
              <a:rPr lang="en-US" sz="1600" dirty="0" smtClean="0"/>
              <a:t>Integrity (I)</a:t>
            </a:r>
          </a:p>
          <a:p>
            <a:pPr lvl="1"/>
            <a:r>
              <a:rPr lang="en-US" sz="1600" dirty="0" smtClean="0"/>
              <a:t>Availability (A)</a:t>
            </a:r>
          </a:p>
          <a:p>
            <a:pPr lvl="1"/>
            <a:r>
              <a:rPr lang="en-US" sz="1600" dirty="0" smtClean="0"/>
              <a:t>Balancing the C–I–A Triangle</a:t>
            </a:r>
          </a:p>
          <a:p>
            <a:pPr lvl="1"/>
            <a:r>
              <a:rPr lang="en-US" sz="1600" dirty="0" smtClean="0"/>
              <a:t>Authentication</a:t>
            </a:r>
          </a:p>
          <a:p>
            <a:pPr lvl="1"/>
            <a:r>
              <a:rPr lang="en-US" sz="1600" dirty="0" smtClean="0"/>
              <a:t>Principles (</a:t>
            </a:r>
            <a:r>
              <a:rPr lang="en-US" sz="1600" dirty="0" err="1" smtClean="0"/>
              <a:t>Saltzer</a:t>
            </a:r>
            <a:r>
              <a:rPr lang="en-US" sz="1600" dirty="0" smtClean="0"/>
              <a:t> &amp; Schroeder vs. Software Assurance Principles Work)</a:t>
            </a:r>
          </a:p>
        </p:txBody>
      </p:sp>
      <p:sp>
        <p:nvSpPr>
          <p:cNvPr id="4" name="Content Placeholder 3"/>
          <p:cNvSpPr>
            <a:spLocks noGrp="1"/>
          </p:cNvSpPr>
          <p:nvPr>
            <p:ph sz="half" idx="2"/>
          </p:nvPr>
        </p:nvSpPr>
        <p:spPr/>
        <p:txBody>
          <a:bodyPr/>
          <a:lstStyle/>
          <a:p>
            <a:r>
              <a:rPr lang="en-US" sz="1800" b="1" i="1" dirty="0" smtClean="0"/>
              <a:t>Activity</a:t>
            </a:r>
            <a:r>
              <a:rPr lang="en-US" sz="1800" i="1" dirty="0" smtClean="0"/>
              <a:t>: </a:t>
            </a:r>
            <a:r>
              <a:rPr lang="en-US" sz="1800" i="1" dirty="0"/>
              <a:t>Engage students in discussion. How will they address these basic concepts in their acquisition? Especially, how will they balance the CIA triangle. (It may be helpful to point out the relationship between availability and reliability.) When would multiple mechanisms for authentication be advisable?</a:t>
            </a:r>
          </a:p>
        </p:txBody>
      </p:sp>
    </p:spTree>
    <p:extLst>
      <p:ext uri="{BB962C8B-B14F-4D97-AF65-F5344CB8AC3E}">
        <p14:creationId xmlns:p14="http://schemas.microsoft.com/office/powerpoint/2010/main" val="3376738382"/>
      </p:ext>
    </p:extLst>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Detail </a:t>
            </a:r>
            <a:r>
              <a:rPr lang="en-US" baseline="30000" dirty="0"/>
              <a:t>1</a:t>
            </a:r>
          </a:p>
        </p:txBody>
      </p:sp>
      <p:sp>
        <p:nvSpPr>
          <p:cNvPr id="3" name="Content Placeholder 2"/>
          <p:cNvSpPr>
            <a:spLocks noGrp="1"/>
          </p:cNvSpPr>
          <p:nvPr>
            <p:ph sz="half" idx="1"/>
          </p:nvPr>
        </p:nvSpPr>
        <p:spPr>
          <a:xfrm>
            <a:off x="533400" y="1066800"/>
            <a:ext cx="4000500" cy="4800600"/>
          </a:xfrm>
        </p:spPr>
        <p:txBody>
          <a:bodyPr/>
          <a:lstStyle/>
          <a:p>
            <a:pPr indent="-169863"/>
            <a:r>
              <a:rPr lang="en-US" sz="2000" dirty="0" smtClean="0"/>
              <a:t>Threats and Attack Vectors</a:t>
            </a:r>
            <a:endParaRPr lang="en-US" sz="1200" dirty="0"/>
          </a:p>
          <a:p>
            <a:pPr lvl="1"/>
            <a:r>
              <a:rPr lang="en-US" sz="1600" dirty="0" smtClean="0"/>
              <a:t>Assets</a:t>
            </a:r>
          </a:p>
          <a:p>
            <a:pPr lvl="1"/>
            <a:r>
              <a:rPr lang="en-US" sz="1600" dirty="0" smtClean="0"/>
              <a:t>Resources</a:t>
            </a:r>
          </a:p>
          <a:p>
            <a:pPr lvl="1"/>
            <a:r>
              <a:rPr lang="en-US" sz="1600" dirty="0" smtClean="0"/>
              <a:t>Vulnerability of the Organization as a Result of the Threat</a:t>
            </a:r>
          </a:p>
          <a:p>
            <a:pPr lvl="1"/>
            <a:r>
              <a:rPr lang="en-US" sz="1600" dirty="0" smtClean="0"/>
              <a:t>Attack Scenarios</a:t>
            </a:r>
          </a:p>
          <a:p>
            <a:r>
              <a:rPr lang="en-US" sz="2000" dirty="0" smtClean="0"/>
              <a:t>Security Policy and Its Importance</a:t>
            </a:r>
          </a:p>
          <a:p>
            <a:pPr lvl="1"/>
            <a:r>
              <a:rPr lang="en-US" sz="1600" dirty="0" smtClean="0"/>
              <a:t>Access Control and Accountability</a:t>
            </a:r>
          </a:p>
          <a:p>
            <a:pPr lvl="1"/>
            <a:r>
              <a:rPr lang="en-US" sz="1600" dirty="0" smtClean="0"/>
              <a:t>Awareness of Applicable Policies and Standards</a:t>
            </a:r>
          </a:p>
          <a:p>
            <a:r>
              <a:rPr lang="en-US" sz="2000" dirty="0" smtClean="0"/>
              <a:t>Security from an ROI Perspective</a:t>
            </a:r>
          </a:p>
          <a:p>
            <a:pPr lvl="1"/>
            <a:r>
              <a:rPr lang="en-US" sz="1600" dirty="0" smtClean="0"/>
              <a:t>Business Case</a:t>
            </a:r>
          </a:p>
          <a:p>
            <a:pPr lvl="1"/>
            <a:r>
              <a:rPr lang="en-US" sz="1600" dirty="0" smtClean="0"/>
              <a:t>Hard Business Decisions</a:t>
            </a:r>
          </a:p>
          <a:p>
            <a:r>
              <a:rPr lang="en-US" sz="2000" dirty="0" smtClean="0"/>
              <a:t>Security Supply Chain</a:t>
            </a:r>
          </a:p>
          <a:p>
            <a:pPr lvl="1"/>
            <a:r>
              <a:rPr lang="en-US" sz="1600" dirty="0" smtClean="0"/>
              <a:t>What Is It?</a:t>
            </a:r>
          </a:p>
          <a:p>
            <a:pPr lvl="1"/>
            <a:r>
              <a:rPr lang="en-US" sz="1600" dirty="0" smtClean="0"/>
              <a:t>How to Build Security into the Supply Chain</a:t>
            </a:r>
          </a:p>
        </p:txBody>
      </p:sp>
      <p:sp>
        <p:nvSpPr>
          <p:cNvPr id="4" name="Content Placeholder 3"/>
          <p:cNvSpPr>
            <a:spLocks noGrp="1"/>
          </p:cNvSpPr>
          <p:nvPr>
            <p:ph sz="half" idx="2"/>
          </p:nvPr>
        </p:nvSpPr>
        <p:spPr/>
        <p:txBody>
          <a:bodyPr/>
          <a:lstStyle/>
          <a:p>
            <a:r>
              <a:rPr lang="en-US" sz="1800" b="1" i="1" dirty="0" smtClean="0"/>
              <a:t>Activity</a:t>
            </a:r>
            <a:r>
              <a:rPr lang="en-US" sz="1800" i="1" dirty="0" smtClean="0"/>
              <a:t>: </a:t>
            </a:r>
            <a:r>
              <a:rPr lang="en-US" sz="1800" i="1" dirty="0"/>
              <a:t>Use examples and case studies to emphasize the classification of assets and how to identify which ones would be more likely to be attacked. Provide examples of insider threats. This section will prepare users for compartmentalizing </a:t>
            </a:r>
            <a:r>
              <a:rPr lang="en-US" sz="1800" i="1" dirty="0" smtClean="0"/>
              <a:t>risks.</a:t>
            </a:r>
          </a:p>
          <a:p>
            <a:endParaRPr lang="en-US" sz="1800" i="1" dirty="0"/>
          </a:p>
          <a:p>
            <a:endParaRPr lang="en-US" sz="1800" i="1" dirty="0" smtClean="0"/>
          </a:p>
          <a:p>
            <a:r>
              <a:rPr lang="en-US" sz="1800" b="1" i="1" dirty="0" smtClean="0"/>
              <a:t>Activity</a:t>
            </a:r>
            <a:r>
              <a:rPr lang="en-US" sz="1800" i="1" dirty="0" smtClean="0"/>
              <a:t>: </a:t>
            </a:r>
            <a:r>
              <a:rPr lang="en-US" sz="1800" i="1" dirty="0"/>
              <a:t>Expand on examples that an acquirer or those who oversee development should </a:t>
            </a:r>
            <a:r>
              <a:rPr lang="en-US" sz="1800" i="1" dirty="0" smtClean="0"/>
              <a:t>consider.</a:t>
            </a:r>
            <a:endParaRPr lang="en-US" sz="1800" i="1" dirty="0"/>
          </a:p>
        </p:txBody>
      </p:sp>
    </p:spTree>
    <p:extLst>
      <p:ext uri="{BB962C8B-B14F-4D97-AF65-F5344CB8AC3E}">
        <p14:creationId xmlns:p14="http://schemas.microsoft.com/office/powerpoint/2010/main" val="1463861543"/>
      </p:ext>
    </p:extLst>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Detail </a:t>
            </a:r>
            <a:r>
              <a:rPr lang="en-US" baseline="30000" dirty="0" smtClean="0"/>
              <a:t>2</a:t>
            </a:r>
            <a:endParaRPr lang="en-US" baseline="30000" dirty="0"/>
          </a:p>
        </p:txBody>
      </p:sp>
      <p:sp>
        <p:nvSpPr>
          <p:cNvPr id="3" name="Content Placeholder 2"/>
          <p:cNvSpPr>
            <a:spLocks noGrp="1"/>
          </p:cNvSpPr>
          <p:nvPr>
            <p:ph sz="half" idx="1"/>
          </p:nvPr>
        </p:nvSpPr>
        <p:spPr/>
        <p:txBody>
          <a:bodyPr/>
          <a:lstStyle/>
          <a:p>
            <a:r>
              <a:rPr lang="en-US" sz="2000" dirty="0" smtClean="0"/>
              <a:t>Security from an ROI Perspective</a:t>
            </a:r>
          </a:p>
          <a:p>
            <a:pPr lvl="1"/>
            <a:r>
              <a:rPr lang="en-US" sz="1600" dirty="0" smtClean="0"/>
              <a:t>Business Case</a:t>
            </a:r>
          </a:p>
          <a:p>
            <a:pPr lvl="1"/>
            <a:r>
              <a:rPr lang="en-US" sz="1600" dirty="0" smtClean="0"/>
              <a:t>Hard Business Decisions</a:t>
            </a:r>
          </a:p>
          <a:p>
            <a:r>
              <a:rPr lang="en-US" sz="2000" dirty="0" smtClean="0"/>
              <a:t>Security Supply Chain</a:t>
            </a:r>
          </a:p>
          <a:p>
            <a:pPr lvl="1"/>
            <a:r>
              <a:rPr lang="en-US" sz="1600" dirty="0" smtClean="0"/>
              <a:t>What Is It?</a:t>
            </a:r>
          </a:p>
          <a:p>
            <a:pPr lvl="1"/>
            <a:r>
              <a:rPr lang="en-US" sz="1600" dirty="0" smtClean="0"/>
              <a:t>How to Build Security into the Supply Chain</a:t>
            </a:r>
          </a:p>
          <a:p>
            <a:pPr lvl="1"/>
            <a:r>
              <a:rPr lang="en-US" sz="1600" dirty="0" smtClean="0"/>
              <a:t>Linkage to the Supply Chain Course</a:t>
            </a:r>
          </a:p>
        </p:txBody>
      </p:sp>
      <p:sp>
        <p:nvSpPr>
          <p:cNvPr id="4" name="Content Placeholder 3"/>
          <p:cNvSpPr>
            <a:spLocks noGrp="1"/>
          </p:cNvSpPr>
          <p:nvPr>
            <p:ph sz="half" idx="2"/>
          </p:nvPr>
        </p:nvSpPr>
        <p:spPr/>
        <p:txBody>
          <a:bodyPr/>
          <a:lstStyle/>
          <a:p>
            <a:r>
              <a:rPr lang="en-US" sz="1800" b="1" i="1" dirty="0" smtClean="0"/>
              <a:t>Activity</a:t>
            </a:r>
            <a:r>
              <a:rPr lang="en-US" sz="1800" i="1" dirty="0" smtClean="0"/>
              <a:t>: </a:t>
            </a:r>
            <a:r>
              <a:rPr lang="en-US" sz="1800" i="1" dirty="0"/>
              <a:t>Use case studies to show the impact of security-related technologies; include examples of compromised critical infrastructure</a:t>
            </a:r>
            <a:r>
              <a:rPr lang="en-US" sz="1800" i="1" dirty="0" smtClean="0"/>
              <a:t>.</a:t>
            </a:r>
          </a:p>
          <a:p>
            <a:endParaRPr lang="en-US" sz="1800" i="1" dirty="0" smtClean="0"/>
          </a:p>
          <a:p>
            <a:r>
              <a:rPr lang="en-US" sz="1800" b="1" i="1" dirty="0" smtClean="0"/>
              <a:t>Activity</a:t>
            </a:r>
            <a:r>
              <a:rPr lang="en-US" sz="1800" i="1" dirty="0" smtClean="0"/>
              <a:t>: </a:t>
            </a:r>
            <a:r>
              <a:rPr lang="en-US" sz="1800" i="1" dirty="0"/>
              <a:t>Provide examples of how they would address the security supply chain as acquirers or as those overseeing </a:t>
            </a:r>
            <a:r>
              <a:rPr lang="en-US" sz="1800" i="1" dirty="0" smtClean="0"/>
              <a:t>development.</a:t>
            </a:r>
            <a:endParaRPr lang="en-US" sz="1800" i="1" dirty="0"/>
          </a:p>
        </p:txBody>
      </p:sp>
    </p:spTree>
    <p:extLst>
      <p:ext uri="{BB962C8B-B14F-4D97-AF65-F5344CB8AC3E}">
        <p14:creationId xmlns:p14="http://schemas.microsoft.com/office/powerpoint/2010/main" val="4122349040"/>
      </p:ext>
    </p:extLst>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Assurance Risk Management</a:t>
            </a:r>
            <a:endParaRPr lang="en-US" baseline="30000" dirty="0"/>
          </a:p>
        </p:txBody>
      </p:sp>
      <p:sp>
        <p:nvSpPr>
          <p:cNvPr id="3" name="Content Placeholder 2"/>
          <p:cNvSpPr>
            <a:spLocks noGrp="1"/>
          </p:cNvSpPr>
          <p:nvPr>
            <p:ph sz="half" idx="1"/>
          </p:nvPr>
        </p:nvSpPr>
        <p:spPr/>
        <p:txBody>
          <a:bodyPr/>
          <a:lstStyle/>
          <a:p>
            <a:r>
              <a:rPr lang="en-US" sz="2000" dirty="0" smtClean="0"/>
              <a:t>Software Assurance Risk Management</a:t>
            </a:r>
            <a:endParaRPr lang="en-US" sz="1200" dirty="0"/>
          </a:p>
          <a:p>
            <a:pPr lvl="1"/>
            <a:r>
              <a:rPr lang="en-US" sz="1600" dirty="0" smtClean="0"/>
              <a:t>Risk Management Concepts</a:t>
            </a:r>
          </a:p>
          <a:p>
            <a:pPr lvl="1"/>
            <a:r>
              <a:rPr lang="en-US" sz="1600" dirty="0" smtClean="0"/>
              <a:t>Risk Management Process</a:t>
            </a:r>
          </a:p>
          <a:p>
            <a:pPr lvl="1"/>
            <a:r>
              <a:rPr lang="en-US" sz="1600" dirty="0" smtClean="0"/>
              <a:t>Standards, Regulations, and Best Practices</a:t>
            </a:r>
          </a:p>
          <a:p>
            <a:pPr lvl="1"/>
            <a:r>
              <a:rPr lang="en-US" sz="1600" dirty="0" smtClean="0"/>
              <a:t>Government and Industry-Specific Standards</a:t>
            </a:r>
          </a:p>
          <a:p>
            <a:pPr lvl="1"/>
            <a:r>
              <a:rPr lang="en-US" sz="1600" dirty="0" smtClean="0"/>
              <a:t>Documented Organizational Policies and Their Importance</a:t>
            </a:r>
          </a:p>
        </p:txBody>
      </p:sp>
      <p:sp>
        <p:nvSpPr>
          <p:cNvPr id="4" name="Content Placeholder 3"/>
          <p:cNvSpPr>
            <a:spLocks noGrp="1"/>
          </p:cNvSpPr>
          <p:nvPr>
            <p:ph sz="half" idx="2"/>
          </p:nvPr>
        </p:nvSpPr>
        <p:spPr/>
        <p:txBody>
          <a:bodyPr/>
          <a:lstStyle/>
          <a:p>
            <a:r>
              <a:rPr lang="en-US" sz="1800" b="1" i="1" dirty="0" smtClean="0"/>
              <a:t>Activity</a:t>
            </a:r>
            <a:r>
              <a:rPr lang="en-US" sz="1800" i="1" dirty="0" smtClean="0"/>
              <a:t>: </a:t>
            </a:r>
            <a:r>
              <a:rPr lang="en-US" sz="1800" i="1" dirty="0"/>
              <a:t>Survey the concepts of risk management and process. Emphasize the existence of organizational policies that help to mitigate risks</a:t>
            </a:r>
            <a:r>
              <a:rPr lang="en-US" sz="1800" i="1" dirty="0" smtClean="0"/>
              <a:t>.</a:t>
            </a:r>
          </a:p>
        </p:txBody>
      </p:sp>
    </p:spTree>
    <p:extLst>
      <p:ext uri="{BB962C8B-B14F-4D97-AF65-F5344CB8AC3E}">
        <p14:creationId xmlns:p14="http://schemas.microsoft.com/office/powerpoint/2010/main" val="1883002079"/>
      </p:ext>
    </p:extLst>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5" name="Content Placeholder 4"/>
          <p:cNvSpPr>
            <a:spLocks noGrp="1"/>
          </p:cNvSpPr>
          <p:nvPr>
            <p:ph idx="1"/>
          </p:nvPr>
        </p:nvSpPr>
        <p:spPr/>
        <p:txBody>
          <a:bodyPr/>
          <a:lstStyle/>
          <a:p>
            <a:r>
              <a:rPr lang="en-US" dirty="0" smtClean="0"/>
              <a:t>Importance of Software Assurance for Acquirers</a:t>
            </a:r>
          </a:p>
          <a:p>
            <a:pPr lvl="1"/>
            <a:r>
              <a:rPr lang="en-US" dirty="0" smtClean="0"/>
              <a:t>Build/Buy Decision</a:t>
            </a:r>
          </a:p>
          <a:p>
            <a:pPr lvl="1"/>
            <a:r>
              <a:rPr lang="en-US" dirty="0" smtClean="0"/>
              <a:t>Business Case</a:t>
            </a:r>
          </a:p>
          <a:p>
            <a:pPr lvl="1"/>
            <a:r>
              <a:rPr lang="en-US" dirty="0" smtClean="0"/>
              <a:t>Supply Chain Risk Management</a:t>
            </a:r>
          </a:p>
          <a:p>
            <a:pPr lvl="1"/>
            <a:r>
              <a:rPr lang="en-US" dirty="0" smtClean="0"/>
              <a:t>Software Assurance Risk Management</a:t>
            </a:r>
          </a:p>
          <a:p>
            <a:r>
              <a:rPr lang="en-US" dirty="0" smtClean="0"/>
              <a:t>The Way Forward</a:t>
            </a:r>
            <a:endParaRPr lang="en-US" dirty="0"/>
          </a:p>
        </p:txBody>
      </p:sp>
    </p:spTree>
    <p:extLst>
      <p:ext uri="{BB962C8B-B14F-4D97-AF65-F5344CB8AC3E}">
        <p14:creationId xmlns:p14="http://schemas.microsoft.com/office/powerpoint/2010/main" val="503373287"/>
      </p:ext>
    </p:extLst>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2"/>
          <p:cNvPicPr>
            <a:picLocks noGrp="1" noChangeAspect="1" noChangeArrowheads="1"/>
          </p:cNvPicPr>
          <p:nvPr>
            <p:ph/>
          </p:nvPr>
        </p:nvPicPr>
        <p:blipFill>
          <a:blip r:embed="rId3" cstate="print"/>
          <a:srcRect/>
          <a:stretch>
            <a:fillRect/>
          </a:stretch>
        </p:blipFill>
        <p:spPr bwMode="auto">
          <a:xfrm>
            <a:off x="0" y="1003300"/>
            <a:ext cx="2740025" cy="4178300"/>
          </a:xfrm>
          <a:noFill/>
        </p:spPr>
      </p:pic>
      <p:sp>
        <p:nvSpPr>
          <p:cNvPr id="6147" name="Text Box 5"/>
          <p:cNvSpPr txBox="1">
            <a:spLocks noChangeArrowheads="1"/>
          </p:cNvSpPr>
          <p:nvPr/>
        </p:nvSpPr>
        <p:spPr bwMode="white">
          <a:xfrm>
            <a:off x="3200400" y="2438400"/>
            <a:ext cx="5791200" cy="1930400"/>
          </a:xfrm>
          <a:prstGeom prst="rect">
            <a:avLst/>
          </a:prstGeom>
          <a:noFill/>
          <a:ln w="9525">
            <a:noFill/>
            <a:miter lim="800000"/>
            <a:headEnd/>
            <a:tailEnd/>
          </a:ln>
        </p:spPr>
        <p:txBody>
          <a:bodyPr tIns="46154" rIns="92309" bIns="46154" anchor="ctr"/>
          <a:lstStyle/>
          <a:p>
            <a:r>
              <a:rPr lang="en-US" sz="3200" b="1" dirty="0" smtClean="0"/>
              <a:t>Supply Chain Risk Management</a:t>
            </a:r>
            <a:endParaRPr lang="en-US" sz="3200" b="1" dirty="0"/>
          </a:p>
        </p:txBody>
      </p:sp>
      <p:sp>
        <p:nvSpPr>
          <p:cNvPr id="6148" name="Line 24"/>
          <p:cNvSpPr>
            <a:spLocks noChangeShapeType="1"/>
          </p:cNvSpPr>
          <p:nvPr/>
        </p:nvSpPr>
        <p:spPr bwMode="auto">
          <a:xfrm>
            <a:off x="0" y="977900"/>
            <a:ext cx="9144000" cy="1588"/>
          </a:xfrm>
          <a:prstGeom prst="line">
            <a:avLst/>
          </a:prstGeom>
          <a:noFill/>
          <a:ln w="12700" cap="rnd">
            <a:solidFill>
              <a:schemeClr val="bg2"/>
            </a:solidFill>
            <a:prstDash val="sysDot"/>
            <a:round/>
            <a:headEnd/>
            <a:tailEnd/>
          </a:ln>
        </p:spPr>
        <p:txBody>
          <a:bodyPr wrap="none" lIns="0" tIns="0" anchor="ctr"/>
          <a:lstStyle/>
          <a:p>
            <a:endParaRPr lang="en-US" dirty="0"/>
          </a:p>
        </p:txBody>
      </p:sp>
      <p:sp>
        <p:nvSpPr>
          <p:cNvPr id="6149" name="Line 25"/>
          <p:cNvSpPr>
            <a:spLocks noChangeShapeType="1"/>
          </p:cNvSpPr>
          <p:nvPr/>
        </p:nvSpPr>
        <p:spPr bwMode="auto">
          <a:xfrm>
            <a:off x="0" y="5181600"/>
            <a:ext cx="9144000" cy="1588"/>
          </a:xfrm>
          <a:prstGeom prst="line">
            <a:avLst/>
          </a:prstGeom>
          <a:noFill/>
          <a:ln w="12700" cap="rnd">
            <a:solidFill>
              <a:schemeClr val="bg2"/>
            </a:solidFill>
            <a:prstDash val="sysDot"/>
            <a:round/>
            <a:headEnd/>
            <a:tailEnd/>
          </a:ln>
        </p:spPr>
        <p:txBody>
          <a:bodyPr wrap="none" lIns="0" tIns="0" anchor="ctr"/>
          <a:lstStyle/>
          <a:p>
            <a:endParaRPr lang="en-US" dirty="0"/>
          </a:p>
        </p:txBody>
      </p:sp>
      <p:sp>
        <p:nvSpPr>
          <p:cNvPr id="6150" name="Line 26"/>
          <p:cNvSpPr>
            <a:spLocks noChangeShapeType="1"/>
          </p:cNvSpPr>
          <p:nvPr/>
        </p:nvSpPr>
        <p:spPr bwMode="auto">
          <a:xfrm>
            <a:off x="304800" y="5180013"/>
            <a:ext cx="8458200" cy="1587"/>
          </a:xfrm>
          <a:prstGeom prst="line">
            <a:avLst/>
          </a:prstGeom>
          <a:noFill/>
          <a:ln w="12700" cap="rnd">
            <a:solidFill>
              <a:schemeClr val="bg2"/>
            </a:solidFill>
            <a:prstDash val="sysDot"/>
            <a:round/>
            <a:headEnd/>
            <a:tailEnd/>
          </a:ln>
        </p:spPr>
        <p:txBody>
          <a:bodyPr wrap="none" lIns="0" tIns="0" anchor="ctr"/>
          <a:lstStyle/>
          <a:p>
            <a:endParaRPr lang="en-US" dirty="0"/>
          </a:p>
        </p:txBody>
      </p:sp>
    </p:spTree>
    <p:extLst>
      <p:ext uri="{BB962C8B-B14F-4D97-AF65-F5344CB8AC3E}">
        <p14:creationId xmlns:p14="http://schemas.microsoft.com/office/powerpoint/2010/main" val="17357045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Chain Risk Management (SCRM)</a:t>
            </a:r>
            <a:endParaRPr lang="en-US" dirty="0"/>
          </a:p>
        </p:txBody>
      </p:sp>
      <p:sp>
        <p:nvSpPr>
          <p:cNvPr id="3" name="Content Placeholder 2"/>
          <p:cNvSpPr>
            <a:spLocks noGrp="1"/>
          </p:cNvSpPr>
          <p:nvPr>
            <p:ph idx="1"/>
          </p:nvPr>
        </p:nvSpPr>
        <p:spPr/>
        <p:txBody>
          <a:bodyPr/>
          <a:lstStyle/>
          <a:p>
            <a:r>
              <a:rPr lang="en-US" dirty="0" smtClean="0"/>
              <a:t>SCRM </a:t>
            </a:r>
            <a:r>
              <a:rPr lang="en-US" dirty="0"/>
              <a:t>for ICT acquisitions considers two kinds of malicious actions.</a:t>
            </a:r>
          </a:p>
          <a:p>
            <a:pPr lvl="1"/>
            <a:r>
              <a:rPr lang="en-US" dirty="0"/>
              <a:t>Malicious supply chain events: counterfeits &amp; tampering</a:t>
            </a:r>
          </a:p>
          <a:p>
            <a:pPr lvl="1"/>
            <a:r>
              <a:rPr lang="en-US" dirty="0"/>
              <a:t>Malicious system events: a system weakness provides access to sensitive information, reduces the availability of an essential service, or affects data integrity.</a:t>
            </a:r>
          </a:p>
          <a:p>
            <a:endParaRPr lang="en-US" dirty="0" smtClean="0"/>
          </a:p>
          <a:p>
            <a:r>
              <a:rPr lang="en-US" dirty="0"/>
              <a:t>Introductory Course available on FEDVTE September </a:t>
            </a:r>
            <a:r>
              <a:rPr lang="en-US" dirty="0" smtClean="0"/>
              <a:t>2012</a:t>
            </a:r>
          </a:p>
          <a:p>
            <a:r>
              <a:rPr lang="en-US" dirty="0" smtClean="0"/>
              <a:t>SCRM Awareness Course under development</a:t>
            </a:r>
          </a:p>
          <a:p>
            <a:endParaRPr lang="en-US" dirty="0" smtClean="0"/>
          </a:p>
          <a:p>
            <a:r>
              <a:rPr lang="en-US" dirty="0"/>
              <a:t>Sponsored by the Department of Homeland Security (DHS) National Cyber Security Division (NCSD)</a:t>
            </a:r>
          </a:p>
          <a:p>
            <a:r>
              <a:rPr lang="en-US" dirty="0" smtClean="0"/>
              <a:t> </a:t>
            </a:r>
            <a:endParaRPr lang="en-US" dirty="0"/>
          </a:p>
        </p:txBody>
      </p:sp>
    </p:spTree>
    <p:extLst>
      <p:ext uri="{BB962C8B-B14F-4D97-AF65-F5344CB8AC3E}">
        <p14:creationId xmlns:p14="http://schemas.microsoft.com/office/powerpoint/2010/main" val="3575092855"/>
      </p:ext>
    </p:extLst>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533400" y="228600"/>
            <a:ext cx="8153400" cy="5943600"/>
          </a:xfrm>
        </p:spPr>
        <p:txBody>
          <a:bodyPr>
            <a:noAutofit/>
          </a:bodyPr>
          <a:lstStyle/>
          <a:p>
            <a:pPr>
              <a:spcBef>
                <a:spcPts val="600"/>
              </a:spcBef>
              <a:spcAft>
                <a:spcPts val="600"/>
              </a:spcAft>
            </a:pPr>
            <a:r>
              <a:rPr lang="en-US" sz="1100" dirty="0" smtClean="0"/>
              <a:t>Copyright 2012 Carnegie Mellon University.</a:t>
            </a:r>
          </a:p>
          <a:p>
            <a:pPr>
              <a:spcBef>
                <a:spcPts val="600"/>
              </a:spcBef>
              <a:spcAft>
                <a:spcPts val="600"/>
              </a:spcAft>
            </a:pPr>
            <a:r>
              <a:rPr lang="en-US" sz="1100" dirty="0" smtClean="0"/>
              <a:t>This material is based upon work supported by the Department of Defense  under Contract No. FA8721-05-C-0003 with Carnegie Mellon University for the operation of the Software Engineering Institute, a federally funded research and development center.</a:t>
            </a:r>
          </a:p>
          <a:p>
            <a:pPr>
              <a:spcBef>
                <a:spcPts val="600"/>
              </a:spcBef>
              <a:spcAft>
                <a:spcPts val="600"/>
              </a:spcAft>
            </a:pPr>
            <a:r>
              <a:rPr lang="en-US" sz="1100" dirty="0" smtClean="0"/>
              <a:t>Any opinions, findings and conclusions or recommendations expressed in this material are those of the author(s) and do not necessarily reflect the views of the United States Department of Defense. </a:t>
            </a:r>
          </a:p>
          <a:p>
            <a:pPr>
              <a:spcBef>
                <a:spcPts val="600"/>
              </a:spcBef>
              <a:spcAft>
                <a:spcPts val="600"/>
              </a:spcAft>
            </a:pPr>
            <a:r>
              <a:rPr lang="en-US" sz="1100" dirty="0" smtClean="0"/>
              <a:t>NO WARRANTY</a:t>
            </a:r>
          </a:p>
          <a:p>
            <a:pPr>
              <a:spcBef>
                <a:spcPts val="600"/>
              </a:spcBef>
              <a:spcAft>
                <a:spcPts val="600"/>
              </a:spcAft>
            </a:pPr>
            <a:r>
              <a:rPr lang="en-US" sz="1100" dirty="0" smtClean="0"/>
              <a:t>THIS CARNEGIE MELLON UNIVERSITY AND SOFTWARE ENGINEERING INSTITUTE MATERIAL IS FURNISHED ON AN “AS-IS” BASIS. CARNEGIE MELLON UNIVERSITY MAKES NO WARRANTIES OF ANY KIND, EITHER EXPRESSED OR IMPLIED, AS TO ANY MATTER INCLUDING, BUT NOT LIMITED TO, WARRANTY OF FITNESS FOR PURPOSE OR MERCHANTABILITY, EXCLUSIVITY, OR RESULTS OBTAINED FROM USE OF THE MATERIAL. CARNEGIE MELLON UNIVERSITY DOES NOT MAKE ANY WARRANTY OF ANY KIND WITH RESPECT TO FREEDOM FROM PATENT, TRADEMARK, OR COPYRIGHT INFRINGEMENT.</a:t>
            </a:r>
          </a:p>
          <a:p>
            <a:pPr>
              <a:spcBef>
                <a:spcPts val="600"/>
              </a:spcBef>
              <a:spcAft>
                <a:spcPts val="600"/>
              </a:spcAft>
            </a:pPr>
            <a:r>
              <a:rPr lang="en-US" sz="1100" dirty="0" smtClean="0"/>
              <a:t>This material has been approved for public release and unlimited distribution except as restricted below. </a:t>
            </a:r>
          </a:p>
          <a:p>
            <a:pPr>
              <a:spcBef>
                <a:spcPts val="600"/>
              </a:spcBef>
              <a:spcAft>
                <a:spcPts val="600"/>
              </a:spcAft>
            </a:pPr>
            <a:r>
              <a:rPr lang="en-US" sz="1100" dirty="0" smtClean="0"/>
              <a:t>Internal use:*  Permission to reproduce this material and to prepare derivative works from this material for internal use is granted, provided the copyright and “No Warranty” statements are included with all reproductions and derivative works.</a:t>
            </a:r>
          </a:p>
          <a:p>
            <a:pPr>
              <a:spcBef>
                <a:spcPts val="600"/>
              </a:spcBef>
              <a:spcAft>
                <a:spcPts val="600"/>
              </a:spcAft>
            </a:pPr>
            <a:r>
              <a:rPr lang="en-US" sz="1100" dirty="0" smtClean="0"/>
              <a:t>External use:* This material may be reproduced in its entirety, without modification, and freely distributed in written or electronic form without requesting formal permission. Permission is required for any other external and/or commercial use. Requests for permission should be directed to the Software Engineering Institute at </a:t>
            </a:r>
            <a:r>
              <a:rPr lang="en-US" sz="1100" dirty="0" smtClean="0">
                <a:hlinkClick r:id="rId3"/>
              </a:rPr>
              <a:t>permission@sei.cmu.edu</a:t>
            </a:r>
            <a:r>
              <a:rPr lang="en-US" sz="1100" dirty="0" smtClean="0"/>
              <a:t>. </a:t>
            </a:r>
          </a:p>
          <a:p>
            <a:pPr>
              <a:spcBef>
                <a:spcPts val="600"/>
              </a:spcBef>
              <a:spcAft>
                <a:spcPts val="600"/>
              </a:spcAft>
            </a:pPr>
            <a:r>
              <a:rPr lang="en-US" sz="1100" dirty="0" smtClean="0"/>
              <a:t>*These restrictions do not apply to U.S. government entities.</a:t>
            </a:r>
          </a:p>
          <a:p>
            <a:pPr>
              <a:spcAft>
                <a:spcPts val="1080"/>
              </a:spcAft>
            </a:pPr>
            <a:endParaRPr lang="en-US" sz="11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2"/>
          <p:cNvPicPr>
            <a:picLocks noGrp="1" noChangeAspect="1" noChangeArrowheads="1"/>
          </p:cNvPicPr>
          <p:nvPr>
            <p:ph/>
          </p:nvPr>
        </p:nvPicPr>
        <p:blipFill>
          <a:blip r:embed="rId3" cstate="print"/>
          <a:srcRect/>
          <a:stretch>
            <a:fillRect/>
          </a:stretch>
        </p:blipFill>
        <p:spPr bwMode="auto">
          <a:xfrm>
            <a:off x="0" y="1003300"/>
            <a:ext cx="2740025" cy="4178300"/>
          </a:xfrm>
          <a:noFill/>
        </p:spPr>
      </p:pic>
      <p:sp>
        <p:nvSpPr>
          <p:cNvPr id="6147" name="Text Box 5"/>
          <p:cNvSpPr txBox="1">
            <a:spLocks noChangeArrowheads="1"/>
          </p:cNvSpPr>
          <p:nvPr/>
        </p:nvSpPr>
        <p:spPr bwMode="white">
          <a:xfrm>
            <a:off x="3200400" y="2438400"/>
            <a:ext cx="5791200" cy="1930400"/>
          </a:xfrm>
          <a:prstGeom prst="rect">
            <a:avLst/>
          </a:prstGeom>
          <a:noFill/>
          <a:ln w="9525">
            <a:noFill/>
            <a:miter lim="800000"/>
            <a:headEnd/>
            <a:tailEnd/>
          </a:ln>
        </p:spPr>
        <p:txBody>
          <a:bodyPr tIns="46154" rIns="92309" bIns="46154" anchor="ctr"/>
          <a:lstStyle/>
          <a:p>
            <a:r>
              <a:rPr lang="en-US" sz="3200" b="1" dirty="0" smtClean="0"/>
              <a:t>Software Assurance (</a:t>
            </a:r>
            <a:r>
              <a:rPr lang="en-US" sz="3200" b="1" dirty="0" err="1" smtClean="0"/>
              <a:t>SwA</a:t>
            </a:r>
            <a:r>
              <a:rPr lang="en-US" sz="3200" b="1" dirty="0" smtClean="0"/>
              <a:t>) Curriculum Project</a:t>
            </a:r>
            <a:endParaRPr lang="en-US" sz="3200" b="1" dirty="0"/>
          </a:p>
        </p:txBody>
      </p:sp>
      <p:sp>
        <p:nvSpPr>
          <p:cNvPr id="6148" name="Line 24"/>
          <p:cNvSpPr>
            <a:spLocks noChangeShapeType="1"/>
          </p:cNvSpPr>
          <p:nvPr/>
        </p:nvSpPr>
        <p:spPr bwMode="auto">
          <a:xfrm>
            <a:off x="0" y="977900"/>
            <a:ext cx="9144000" cy="1588"/>
          </a:xfrm>
          <a:prstGeom prst="line">
            <a:avLst/>
          </a:prstGeom>
          <a:noFill/>
          <a:ln w="12700" cap="rnd">
            <a:solidFill>
              <a:schemeClr val="bg2"/>
            </a:solidFill>
            <a:prstDash val="sysDot"/>
            <a:round/>
            <a:headEnd/>
            <a:tailEnd/>
          </a:ln>
        </p:spPr>
        <p:txBody>
          <a:bodyPr wrap="none" lIns="0" tIns="0" anchor="ctr"/>
          <a:lstStyle/>
          <a:p>
            <a:endParaRPr lang="en-US" dirty="0"/>
          </a:p>
        </p:txBody>
      </p:sp>
      <p:sp>
        <p:nvSpPr>
          <p:cNvPr id="6149" name="Line 25"/>
          <p:cNvSpPr>
            <a:spLocks noChangeShapeType="1"/>
          </p:cNvSpPr>
          <p:nvPr/>
        </p:nvSpPr>
        <p:spPr bwMode="auto">
          <a:xfrm>
            <a:off x="0" y="5181600"/>
            <a:ext cx="9144000" cy="1588"/>
          </a:xfrm>
          <a:prstGeom prst="line">
            <a:avLst/>
          </a:prstGeom>
          <a:noFill/>
          <a:ln w="12700" cap="rnd">
            <a:solidFill>
              <a:schemeClr val="bg2"/>
            </a:solidFill>
            <a:prstDash val="sysDot"/>
            <a:round/>
            <a:headEnd/>
            <a:tailEnd/>
          </a:ln>
        </p:spPr>
        <p:txBody>
          <a:bodyPr wrap="none" lIns="0" tIns="0" anchor="ctr"/>
          <a:lstStyle/>
          <a:p>
            <a:endParaRPr lang="en-US" dirty="0"/>
          </a:p>
        </p:txBody>
      </p:sp>
      <p:sp>
        <p:nvSpPr>
          <p:cNvPr id="6150" name="Line 26"/>
          <p:cNvSpPr>
            <a:spLocks noChangeShapeType="1"/>
          </p:cNvSpPr>
          <p:nvPr/>
        </p:nvSpPr>
        <p:spPr bwMode="auto">
          <a:xfrm>
            <a:off x="304800" y="5180013"/>
            <a:ext cx="8458200" cy="1587"/>
          </a:xfrm>
          <a:prstGeom prst="line">
            <a:avLst/>
          </a:prstGeom>
          <a:noFill/>
          <a:ln w="12700" cap="rnd">
            <a:solidFill>
              <a:schemeClr val="bg2"/>
            </a:solidFill>
            <a:prstDash val="sysDot"/>
            <a:round/>
            <a:headEnd/>
            <a:tailEnd/>
          </a:ln>
        </p:spPr>
        <p:txBody>
          <a:bodyPr wrap="none" lIns="0" tIns="0" anchor="ctr"/>
          <a:lstStyle/>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4"/>
          <p:cNvSpPr>
            <a:spLocks noGrp="1" noChangeArrowheads="1"/>
          </p:cNvSpPr>
          <p:nvPr>
            <p:ph type="title"/>
          </p:nvPr>
        </p:nvSpPr>
        <p:spPr>
          <a:xfrm>
            <a:off x="533400" y="422275"/>
            <a:ext cx="8153400" cy="387798"/>
          </a:xfrm>
        </p:spPr>
        <p:txBody>
          <a:bodyPr/>
          <a:lstStyle/>
          <a:p>
            <a:r>
              <a:rPr lang="en-US" dirty="0" err="1" smtClean="0"/>
              <a:t>SwA</a:t>
            </a:r>
            <a:r>
              <a:rPr lang="en-US" dirty="0" smtClean="0"/>
              <a:t> Curriculum Sponsorship and Goals</a:t>
            </a:r>
          </a:p>
        </p:txBody>
      </p:sp>
      <p:sp>
        <p:nvSpPr>
          <p:cNvPr id="4099" name="Rectangle 25"/>
          <p:cNvSpPr>
            <a:spLocks noGrp="1" noChangeArrowheads="1"/>
          </p:cNvSpPr>
          <p:nvPr>
            <p:ph type="body" idx="1"/>
          </p:nvPr>
        </p:nvSpPr>
        <p:spPr/>
        <p:txBody>
          <a:bodyPr/>
          <a:lstStyle/>
          <a:p>
            <a:pPr marL="0" indent="0"/>
            <a:r>
              <a:rPr lang="en-US" dirty="0" smtClean="0"/>
              <a:t>Sponsored by the Department of Homeland Security (DHS) National Cyber Security Division (NCSD)</a:t>
            </a:r>
          </a:p>
          <a:p>
            <a:pPr marL="0" indent="0"/>
            <a:endParaRPr lang="en-US" dirty="0" smtClean="0"/>
          </a:p>
          <a:p>
            <a:pPr marL="0" indent="0"/>
            <a:r>
              <a:rPr lang="en-US" dirty="0" smtClean="0"/>
              <a:t>Goals</a:t>
            </a:r>
            <a:endParaRPr lang="en-US" b="1" i="1" dirty="0" smtClean="0"/>
          </a:p>
          <a:p>
            <a:pPr lvl="1"/>
            <a:r>
              <a:rPr lang="en-US" dirty="0" smtClean="0"/>
              <a:t>develop software assurance curricula</a:t>
            </a:r>
          </a:p>
          <a:p>
            <a:pPr lvl="1"/>
            <a:r>
              <a:rPr lang="en-US" dirty="0" smtClean="0"/>
              <a:t>define transition strategies for future implementation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4"/>
          <p:cNvSpPr>
            <a:spLocks noGrp="1" noChangeArrowheads="1"/>
          </p:cNvSpPr>
          <p:nvPr>
            <p:ph type="title"/>
          </p:nvPr>
        </p:nvSpPr>
        <p:spPr/>
        <p:txBody>
          <a:bodyPr/>
          <a:lstStyle/>
          <a:p>
            <a:r>
              <a:rPr lang="en-US" dirty="0" smtClean="0"/>
              <a:t>SwA Curriculum Project Objectives  </a:t>
            </a:r>
          </a:p>
        </p:txBody>
      </p:sp>
      <p:sp>
        <p:nvSpPr>
          <p:cNvPr id="4099" name="Rectangle 25"/>
          <p:cNvSpPr>
            <a:spLocks noGrp="1" noChangeArrowheads="1"/>
          </p:cNvSpPr>
          <p:nvPr>
            <p:ph type="body" idx="1"/>
          </p:nvPr>
        </p:nvSpPr>
        <p:spPr/>
        <p:txBody>
          <a:bodyPr/>
          <a:lstStyle/>
          <a:p>
            <a:pPr marL="0" indent="0"/>
            <a:r>
              <a:rPr lang="en-US" dirty="0" smtClean="0"/>
              <a:t>Improve the state of software </a:t>
            </a:r>
            <a:br>
              <a:rPr lang="en-US" dirty="0" smtClean="0"/>
            </a:br>
            <a:r>
              <a:rPr lang="en-US" dirty="0" smtClean="0"/>
              <a:t>assurance education</a:t>
            </a:r>
          </a:p>
          <a:p>
            <a:pPr marL="0" indent="0"/>
            <a:r>
              <a:rPr lang="en-US" dirty="0" smtClean="0"/>
              <a:t> </a:t>
            </a:r>
          </a:p>
          <a:p>
            <a:pPr marL="569913"/>
            <a:r>
              <a:rPr lang="en-US" dirty="0" smtClean="0"/>
              <a:t>Develop a Master of Software Assurance </a:t>
            </a:r>
            <a:br>
              <a:rPr lang="en-US" dirty="0" smtClean="0"/>
            </a:br>
            <a:r>
              <a:rPr lang="en-US" dirty="0" smtClean="0"/>
              <a:t>Reference Curriculum (Volume I)</a:t>
            </a:r>
          </a:p>
          <a:p>
            <a:pPr marL="1200150" indent="-630238"/>
            <a:r>
              <a:rPr lang="en-US" dirty="0" smtClean="0"/>
              <a:t>Identify educational offerings at other levels</a:t>
            </a:r>
            <a:endParaRPr lang="en-US" b="1" i="1" dirty="0" smtClean="0"/>
          </a:p>
          <a:p>
            <a:pPr marL="1200150" lvl="1"/>
            <a:r>
              <a:rPr lang="en-US" dirty="0" smtClean="0"/>
              <a:t>Undergraduate (Volume II)</a:t>
            </a:r>
          </a:p>
          <a:p>
            <a:pPr marL="1200150" lvl="1"/>
            <a:r>
              <a:rPr lang="en-US" dirty="0" smtClean="0"/>
              <a:t>MSwA Syllabi (Volume III)</a:t>
            </a:r>
          </a:p>
          <a:p>
            <a:pPr marL="1200150" lvl="1"/>
            <a:r>
              <a:rPr lang="en-US" dirty="0" smtClean="0"/>
              <a:t>Community College (Volume IV)</a:t>
            </a:r>
          </a:p>
          <a:p>
            <a:pPr marL="1200150" lvl="1"/>
            <a:r>
              <a:rPr lang="en-US" dirty="0" smtClean="0"/>
              <a:t>Integration with IS Curricula (Technical Note)</a:t>
            </a:r>
          </a:p>
        </p:txBody>
      </p:sp>
      <p:pic>
        <p:nvPicPr>
          <p:cNvPr id="2" name="Picture 2"/>
          <p:cNvPicPr>
            <a:picLocks noChangeAspect="1" noChangeArrowheads="1"/>
          </p:cNvPicPr>
          <p:nvPr/>
        </p:nvPicPr>
        <p:blipFill>
          <a:blip r:embed="rId3" cstate="print"/>
          <a:srcRect/>
          <a:stretch>
            <a:fillRect/>
          </a:stretch>
        </p:blipFill>
        <p:spPr bwMode="auto">
          <a:xfrm>
            <a:off x="6301997" y="1143000"/>
            <a:ext cx="2842003" cy="1843088"/>
          </a:xfrm>
          <a:prstGeom prst="rect">
            <a:avLst/>
          </a:prstGeom>
          <a:noFill/>
          <a:ln w="9525">
            <a:noFill/>
            <a:miter lim="800000"/>
            <a:headEnd/>
            <a:tailEnd/>
          </a:ln>
          <a:effectLst/>
        </p:spPr>
      </p:pic>
      <p:sp>
        <p:nvSpPr>
          <p:cNvPr id="1031" name="AutoShape 7"/>
          <p:cNvSpPr>
            <a:spLocks noChangeAspect="1" noChangeArrowheads="1" noTextEdit="1"/>
          </p:cNvSpPr>
          <p:nvPr/>
        </p:nvSpPr>
        <p:spPr bwMode="auto">
          <a:xfrm>
            <a:off x="7391400" y="4038600"/>
            <a:ext cx="990600" cy="989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3" name="Freeform 9"/>
          <p:cNvSpPr>
            <a:spLocks/>
          </p:cNvSpPr>
          <p:nvPr/>
        </p:nvSpPr>
        <p:spPr bwMode="auto">
          <a:xfrm>
            <a:off x="729343" y="2475052"/>
            <a:ext cx="348343" cy="348343"/>
          </a:xfrm>
          <a:custGeom>
            <a:avLst/>
            <a:gdLst/>
            <a:ahLst/>
            <a:cxnLst>
              <a:cxn ang="0">
                <a:pos x="0" y="1451"/>
              </a:cxn>
              <a:cxn ang="0">
                <a:pos x="1451" y="0"/>
              </a:cxn>
              <a:cxn ang="0">
                <a:pos x="2901" y="1451"/>
              </a:cxn>
              <a:cxn ang="0">
                <a:pos x="1451" y="2901"/>
              </a:cxn>
              <a:cxn ang="0">
                <a:pos x="0" y="1451"/>
              </a:cxn>
            </a:cxnLst>
            <a:rect l="0" t="0" r="r" b="b"/>
            <a:pathLst>
              <a:path w="2901" h="2901">
                <a:moveTo>
                  <a:pt x="0" y="1451"/>
                </a:moveTo>
                <a:lnTo>
                  <a:pt x="1451" y="0"/>
                </a:lnTo>
                <a:lnTo>
                  <a:pt x="2901" y="1451"/>
                </a:lnTo>
                <a:lnTo>
                  <a:pt x="1451" y="2901"/>
                </a:lnTo>
                <a:lnTo>
                  <a:pt x="0" y="1451"/>
                </a:lnTo>
                <a:close/>
              </a:path>
            </a:pathLst>
          </a:custGeom>
          <a:solidFill>
            <a:srgbClr val="ED1C2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4" name="Freeform 10"/>
          <p:cNvSpPr>
            <a:spLocks/>
          </p:cNvSpPr>
          <p:nvPr/>
        </p:nvSpPr>
        <p:spPr bwMode="auto">
          <a:xfrm>
            <a:off x="1334494" y="3294370"/>
            <a:ext cx="348343" cy="348223"/>
          </a:xfrm>
          <a:custGeom>
            <a:avLst/>
            <a:gdLst/>
            <a:ahLst/>
            <a:cxnLst>
              <a:cxn ang="0">
                <a:pos x="0" y="1450"/>
              </a:cxn>
              <a:cxn ang="0">
                <a:pos x="1451" y="0"/>
              </a:cxn>
              <a:cxn ang="0">
                <a:pos x="2901" y="1450"/>
              </a:cxn>
              <a:cxn ang="0">
                <a:pos x="1451" y="2900"/>
              </a:cxn>
              <a:cxn ang="0">
                <a:pos x="0" y="1450"/>
              </a:cxn>
            </a:cxnLst>
            <a:rect l="0" t="0" r="r" b="b"/>
            <a:pathLst>
              <a:path w="2901" h="2900">
                <a:moveTo>
                  <a:pt x="0" y="1450"/>
                </a:moveTo>
                <a:lnTo>
                  <a:pt x="1451" y="0"/>
                </a:lnTo>
                <a:lnTo>
                  <a:pt x="2901" y="1450"/>
                </a:lnTo>
                <a:lnTo>
                  <a:pt x="1451" y="2900"/>
                </a:lnTo>
                <a:lnTo>
                  <a:pt x="0" y="1450"/>
                </a:lnTo>
                <a:close/>
              </a:path>
            </a:pathLst>
          </a:custGeom>
          <a:solidFill>
            <a:srgbClr val="00AEE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5" name="Freeform 11"/>
          <p:cNvSpPr>
            <a:spLocks/>
          </p:cNvSpPr>
          <p:nvPr/>
        </p:nvSpPr>
        <p:spPr bwMode="auto">
          <a:xfrm>
            <a:off x="1334494" y="3642592"/>
            <a:ext cx="348343" cy="348103"/>
          </a:xfrm>
          <a:custGeom>
            <a:avLst/>
            <a:gdLst/>
            <a:ahLst/>
            <a:cxnLst>
              <a:cxn ang="0">
                <a:pos x="0" y="1451"/>
              </a:cxn>
              <a:cxn ang="0">
                <a:pos x="1451" y="0"/>
              </a:cxn>
              <a:cxn ang="0">
                <a:pos x="2901" y="1451"/>
              </a:cxn>
              <a:cxn ang="0">
                <a:pos x="1451" y="2899"/>
              </a:cxn>
              <a:cxn ang="0">
                <a:pos x="0" y="1451"/>
              </a:cxn>
            </a:cxnLst>
            <a:rect l="0" t="0" r="r" b="b"/>
            <a:pathLst>
              <a:path w="2901" h="2899">
                <a:moveTo>
                  <a:pt x="0" y="1451"/>
                </a:moveTo>
                <a:lnTo>
                  <a:pt x="1451" y="0"/>
                </a:lnTo>
                <a:lnTo>
                  <a:pt x="2901" y="1451"/>
                </a:lnTo>
                <a:lnTo>
                  <a:pt x="1451" y="2899"/>
                </a:lnTo>
                <a:lnTo>
                  <a:pt x="0" y="1451"/>
                </a:lnTo>
                <a:close/>
              </a:path>
            </a:pathLst>
          </a:custGeom>
          <a:solidFill>
            <a:srgbClr val="00944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6" name="Freeform 12"/>
          <p:cNvSpPr>
            <a:spLocks/>
          </p:cNvSpPr>
          <p:nvPr/>
        </p:nvSpPr>
        <p:spPr bwMode="auto">
          <a:xfrm>
            <a:off x="1334494" y="3955558"/>
            <a:ext cx="348343" cy="348343"/>
          </a:xfrm>
          <a:custGeom>
            <a:avLst/>
            <a:gdLst/>
            <a:ahLst/>
            <a:cxnLst>
              <a:cxn ang="0">
                <a:pos x="0" y="1451"/>
              </a:cxn>
              <a:cxn ang="0">
                <a:pos x="1450" y="0"/>
              </a:cxn>
              <a:cxn ang="0">
                <a:pos x="2901" y="1451"/>
              </a:cxn>
              <a:cxn ang="0">
                <a:pos x="1450" y="2901"/>
              </a:cxn>
              <a:cxn ang="0">
                <a:pos x="0" y="1451"/>
              </a:cxn>
            </a:cxnLst>
            <a:rect l="0" t="0" r="r" b="b"/>
            <a:pathLst>
              <a:path w="2901" h="2901">
                <a:moveTo>
                  <a:pt x="0" y="1451"/>
                </a:moveTo>
                <a:lnTo>
                  <a:pt x="1450" y="0"/>
                </a:lnTo>
                <a:lnTo>
                  <a:pt x="2901" y="1451"/>
                </a:lnTo>
                <a:lnTo>
                  <a:pt x="1450" y="2901"/>
                </a:lnTo>
                <a:lnTo>
                  <a:pt x="0" y="1451"/>
                </a:lnTo>
                <a:close/>
              </a:path>
            </a:pathLst>
          </a:custGeom>
          <a:solidFill>
            <a:srgbClr val="F9ED3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4"/>
          <p:cNvSpPr>
            <a:spLocks noGrp="1" noChangeArrowheads="1"/>
          </p:cNvSpPr>
          <p:nvPr>
            <p:ph type="title"/>
          </p:nvPr>
        </p:nvSpPr>
        <p:spPr/>
        <p:txBody>
          <a:bodyPr/>
          <a:lstStyle/>
          <a:p>
            <a:r>
              <a:rPr lang="en-US" dirty="0" smtClean="0"/>
              <a:t>Purpose of MSwA Curriculum</a:t>
            </a:r>
          </a:p>
        </p:txBody>
      </p:sp>
      <p:sp>
        <p:nvSpPr>
          <p:cNvPr id="4099" name="Rectangle 25"/>
          <p:cNvSpPr>
            <a:spLocks noGrp="1" noChangeArrowheads="1"/>
          </p:cNvSpPr>
          <p:nvPr>
            <p:ph type="body" idx="1"/>
          </p:nvPr>
        </p:nvSpPr>
        <p:spPr>
          <a:xfrm>
            <a:off x="533400" y="1295400"/>
            <a:ext cx="6400800" cy="4800600"/>
          </a:xfrm>
        </p:spPr>
        <p:txBody>
          <a:bodyPr/>
          <a:lstStyle/>
          <a:p>
            <a:r>
              <a:rPr lang="en-US" dirty="0" smtClean="0"/>
              <a:t>Foundational material includes </a:t>
            </a:r>
            <a:br>
              <a:rPr lang="en-US" dirty="0" smtClean="0"/>
            </a:br>
            <a:r>
              <a:rPr lang="en-US" dirty="0" smtClean="0"/>
              <a:t>(but not limited to)</a:t>
            </a:r>
          </a:p>
          <a:p>
            <a:pPr lvl="1"/>
            <a:r>
              <a:rPr lang="en-US" dirty="0" smtClean="0"/>
              <a:t>Software Assurance Curriculum Body of Knowledge </a:t>
            </a:r>
            <a:br>
              <a:rPr lang="en-US" dirty="0" smtClean="0"/>
            </a:br>
            <a:r>
              <a:rPr lang="en-US" dirty="0" smtClean="0"/>
              <a:t>(SwACBK)</a:t>
            </a:r>
          </a:p>
          <a:p>
            <a:pPr lvl="1"/>
            <a:r>
              <a:rPr lang="en-US" dirty="0" smtClean="0"/>
              <a:t>work done by the SEI in support of DHS Build Security In (BSI) website</a:t>
            </a:r>
          </a:p>
          <a:p>
            <a:pPr lvl="1"/>
            <a:r>
              <a:rPr lang="en-US" dirty="0" smtClean="0"/>
              <a:t>Graduate Software Engineering 2009 (GSwE 2009) Curriculum Guidelines for Graduate Degree Programs in Software Engineering</a:t>
            </a:r>
          </a:p>
          <a:p>
            <a:pPr lvl="1"/>
            <a:endParaRPr lang="en-US" dirty="0" smtClean="0"/>
          </a:p>
        </p:txBody>
      </p:sp>
      <p:sp>
        <p:nvSpPr>
          <p:cNvPr id="4" name="Freeform 9"/>
          <p:cNvSpPr>
            <a:spLocks/>
          </p:cNvSpPr>
          <p:nvPr/>
        </p:nvSpPr>
        <p:spPr bwMode="auto">
          <a:xfrm>
            <a:off x="7086600" y="1219200"/>
            <a:ext cx="1676400" cy="1676400"/>
          </a:xfrm>
          <a:custGeom>
            <a:avLst/>
            <a:gdLst/>
            <a:ahLst/>
            <a:cxnLst>
              <a:cxn ang="0">
                <a:pos x="0" y="1451"/>
              </a:cxn>
              <a:cxn ang="0">
                <a:pos x="1451" y="0"/>
              </a:cxn>
              <a:cxn ang="0">
                <a:pos x="2901" y="1451"/>
              </a:cxn>
              <a:cxn ang="0">
                <a:pos x="1451" y="2901"/>
              </a:cxn>
              <a:cxn ang="0">
                <a:pos x="0" y="1451"/>
              </a:cxn>
            </a:cxnLst>
            <a:rect l="0" t="0" r="r" b="b"/>
            <a:pathLst>
              <a:path w="2901" h="2901">
                <a:moveTo>
                  <a:pt x="0" y="1451"/>
                </a:moveTo>
                <a:lnTo>
                  <a:pt x="1451" y="0"/>
                </a:lnTo>
                <a:lnTo>
                  <a:pt x="2901" y="1451"/>
                </a:lnTo>
                <a:lnTo>
                  <a:pt x="1451" y="2901"/>
                </a:lnTo>
                <a:lnTo>
                  <a:pt x="0" y="1451"/>
                </a:lnTo>
                <a:close/>
              </a:path>
            </a:pathLst>
          </a:custGeom>
          <a:solidFill>
            <a:srgbClr val="ED1C2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TextBox 4"/>
          <p:cNvSpPr txBox="1"/>
          <p:nvPr/>
        </p:nvSpPr>
        <p:spPr>
          <a:xfrm>
            <a:off x="7162800" y="1905000"/>
            <a:ext cx="1524000" cy="307777"/>
          </a:xfrm>
          <a:prstGeom prst="rect">
            <a:avLst/>
          </a:prstGeom>
          <a:noFill/>
        </p:spPr>
        <p:txBody>
          <a:bodyPr wrap="square" rtlCol="0">
            <a:spAutoFit/>
          </a:bodyPr>
          <a:lstStyle/>
          <a:p>
            <a:pPr algn="ctr"/>
            <a:r>
              <a:rPr lang="en-US" sz="1400" b="1" i="1" dirty="0" smtClean="0">
                <a:solidFill>
                  <a:schemeClr val="bg1"/>
                </a:solidFill>
              </a:rPr>
              <a:t>VOLUME I</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4"/>
          <p:cNvSpPr>
            <a:spLocks noGrp="1" noChangeArrowheads="1"/>
          </p:cNvSpPr>
          <p:nvPr>
            <p:ph type="title"/>
          </p:nvPr>
        </p:nvSpPr>
        <p:spPr/>
        <p:txBody>
          <a:bodyPr/>
          <a:lstStyle/>
          <a:p>
            <a:r>
              <a:rPr lang="en-US" dirty="0" smtClean="0"/>
              <a:t>Body of Knowledge (BoK)</a:t>
            </a:r>
          </a:p>
        </p:txBody>
      </p:sp>
      <p:sp>
        <p:nvSpPr>
          <p:cNvPr id="4099" name="Rectangle 25"/>
          <p:cNvSpPr>
            <a:spLocks noGrp="1" noChangeArrowheads="1"/>
          </p:cNvSpPr>
          <p:nvPr>
            <p:ph type="body" idx="1"/>
          </p:nvPr>
        </p:nvSpPr>
        <p:spPr/>
        <p:txBody>
          <a:bodyPr/>
          <a:lstStyle/>
          <a:p>
            <a:r>
              <a:rPr lang="en-US" dirty="0" smtClean="0"/>
              <a:t>Organization: BoK knowledge areas </a:t>
            </a:r>
            <a:r>
              <a:rPr lang="en-US" dirty="0" smtClean="0">
                <a:sym typeface="Wingdings" pitchFamily="2" charset="2"/>
              </a:rPr>
              <a:t> </a:t>
            </a:r>
            <a:r>
              <a:rPr lang="en-US" dirty="0" smtClean="0"/>
              <a:t>knowledge units </a:t>
            </a:r>
            <a:r>
              <a:rPr lang="en-US" dirty="0" smtClean="0">
                <a:sym typeface="Wingdings" pitchFamily="2" charset="2"/>
              </a:rPr>
              <a:t> knowledge topics</a:t>
            </a:r>
            <a:r>
              <a:rPr lang="en-US" dirty="0" smtClean="0"/>
              <a:t>, with associated Bloom cognitive levels</a:t>
            </a:r>
          </a:p>
        </p:txBody>
      </p:sp>
      <p:graphicFrame>
        <p:nvGraphicFramePr>
          <p:cNvPr id="5" name="Table 4"/>
          <p:cNvGraphicFramePr>
            <a:graphicFrameLocks noGrp="1"/>
          </p:cNvGraphicFramePr>
          <p:nvPr/>
        </p:nvGraphicFramePr>
        <p:xfrm>
          <a:off x="1752600" y="2438400"/>
          <a:ext cx="5029200" cy="3505200"/>
        </p:xfrm>
        <a:graphic>
          <a:graphicData uri="http://schemas.openxmlformats.org/drawingml/2006/table">
            <a:tbl>
              <a:tblPr/>
              <a:tblGrid>
                <a:gridCol w="5029200"/>
              </a:tblGrid>
              <a:tr h="1905000">
                <a:tc>
                  <a:txBody>
                    <a:bodyPr/>
                    <a:lstStyle/>
                    <a:p>
                      <a:pPr marL="0" marR="0" indent="58738">
                        <a:lnSpc>
                          <a:spcPct val="115000"/>
                        </a:lnSpc>
                        <a:spcBef>
                          <a:spcPts val="0"/>
                        </a:spcBef>
                        <a:spcAft>
                          <a:spcPts val="0"/>
                        </a:spcAft>
                      </a:pPr>
                      <a:r>
                        <a:rPr lang="en-US" sz="1400" b="1" dirty="0" smtClean="0">
                          <a:solidFill>
                            <a:srgbClr val="FFFFFF"/>
                          </a:solidFill>
                          <a:latin typeface="Arial" pitchFamily="34" charset="0"/>
                          <a:ea typeface="Calibri"/>
                          <a:cs typeface="Arial" pitchFamily="34" charset="0"/>
                        </a:rPr>
                        <a:t>Assurance Process and Management</a:t>
                      </a:r>
                    </a:p>
                    <a:p>
                      <a:pPr marL="0" marR="0" indent="344488">
                        <a:lnSpc>
                          <a:spcPct val="200000"/>
                        </a:lnSpc>
                        <a:spcBef>
                          <a:spcPts val="0"/>
                        </a:spcBef>
                        <a:spcAft>
                          <a:spcPts val="0"/>
                        </a:spcAft>
                      </a:pPr>
                      <a:r>
                        <a:rPr lang="en-US" sz="1200" b="0" dirty="0" smtClean="0">
                          <a:solidFill>
                            <a:srgbClr val="FFFFFF"/>
                          </a:solidFill>
                          <a:latin typeface="Arial" pitchFamily="34" charset="0"/>
                          <a:ea typeface="Calibri"/>
                          <a:cs typeface="Arial" pitchFamily="34" charset="0"/>
                        </a:rPr>
                        <a:t>Assurance Across Life Cycles</a:t>
                      </a:r>
                    </a:p>
                    <a:p>
                      <a:pPr marL="0" marR="0" indent="344488">
                        <a:lnSpc>
                          <a:spcPct val="200000"/>
                        </a:lnSpc>
                        <a:spcBef>
                          <a:spcPts val="0"/>
                        </a:spcBef>
                        <a:spcAft>
                          <a:spcPts val="0"/>
                        </a:spcAft>
                      </a:pPr>
                      <a:r>
                        <a:rPr lang="en-US" sz="1200" b="0" dirty="0" smtClean="0">
                          <a:solidFill>
                            <a:srgbClr val="FFFFFF"/>
                          </a:solidFill>
                          <a:latin typeface="Arial" pitchFamily="34" charset="0"/>
                          <a:ea typeface="Calibri"/>
                          <a:cs typeface="Arial" pitchFamily="34" charset="0"/>
                        </a:rPr>
                        <a:t>Risk Management</a:t>
                      </a:r>
                    </a:p>
                    <a:p>
                      <a:pPr marL="0" marR="0" indent="344488">
                        <a:lnSpc>
                          <a:spcPct val="200000"/>
                        </a:lnSpc>
                        <a:spcBef>
                          <a:spcPts val="0"/>
                        </a:spcBef>
                        <a:spcAft>
                          <a:spcPts val="0"/>
                        </a:spcAft>
                      </a:pPr>
                      <a:r>
                        <a:rPr lang="en-US" sz="1200" b="0" dirty="0" smtClean="0">
                          <a:solidFill>
                            <a:srgbClr val="FFFFFF"/>
                          </a:solidFill>
                          <a:latin typeface="Arial" pitchFamily="34" charset="0"/>
                          <a:ea typeface="Calibri"/>
                          <a:cs typeface="Arial" pitchFamily="34" charset="0"/>
                        </a:rPr>
                        <a:t>Assurance Assessment</a:t>
                      </a:r>
                    </a:p>
                    <a:p>
                      <a:pPr marL="0" marR="0" indent="344488">
                        <a:lnSpc>
                          <a:spcPct val="200000"/>
                        </a:lnSpc>
                        <a:spcBef>
                          <a:spcPts val="0"/>
                        </a:spcBef>
                        <a:spcAft>
                          <a:spcPts val="0"/>
                        </a:spcAft>
                      </a:pPr>
                      <a:r>
                        <a:rPr lang="en-US" sz="1200" b="0" dirty="0" smtClean="0">
                          <a:solidFill>
                            <a:srgbClr val="FFFFFF"/>
                          </a:solidFill>
                          <a:latin typeface="Arial" pitchFamily="34" charset="0"/>
                          <a:ea typeface="Calibri"/>
                          <a:cs typeface="Arial" pitchFamily="34" charset="0"/>
                        </a:rPr>
                        <a:t>Assurance Management</a:t>
                      </a:r>
                      <a:endParaRPr lang="en-US" sz="1200" b="0" dirty="0">
                        <a:latin typeface="Arial" pitchFamily="34" charset="0"/>
                        <a:ea typeface="Calibri"/>
                        <a:cs typeface="Arial" pitchFamily="34" charset="0"/>
                      </a:endParaRP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solidFill>
                      <a:srgbClr val="1F497D"/>
                    </a:solidFill>
                  </a:tcPr>
                </a:tc>
              </a:tr>
              <a:tr h="1600200">
                <a:tc>
                  <a:txBody>
                    <a:bodyPr/>
                    <a:lstStyle/>
                    <a:p>
                      <a:pPr marL="0" marR="0" lvl="1" indent="58738"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Assurance Product and Technology</a:t>
                      </a:r>
                    </a:p>
                    <a:p>
                      <a:pPr marL="341313" marR="0" lvl="1" indent="0" algn="l" defTabSz="914400" rtl="0" eaLnBrk="1" fontAlgn="auto" latinLnBrk="0" hangingPunct="1">
                        <a:lnSpc>
                          <a:spcPct val="200000"/>
                        </a:lnSpc>
                        <a:spcBef>
                          <a:spcPts val="0"/>
                        </a:spcBef>
                        <a:spcAft>
                          <a:spcPts val="0"/>
                        </a:spcAft>
                        <a:buClrTx/>
                        <a:buSzTx/>
                        <a:buFontTx/>
                        <a:buNone/>
                        <a:tabLst/>
                        <a:defRPr/>
                      </a:pPr>
                      <a:r>
                        <a:rPr lang="en-US" sz="1200" dirty="0" smtClean="0">
                          <a:solidFill>
                            <a:schemeClr val="bg1"/>
                          </a:solidFill>
                        </a:rPr>
                        <a:t>System Security Assurance</a:t>
                      </a:r>
                    </a:p>
                    <a:p>
                      <a:pPr marL="341313" marR="0" lvl="1" indent="0" algn="l" defTabSz="914400" rtl="0" eaLnBrk="1" fontAlgn="auto" latinLnBrk="0" hangingPunct="1">
                        <a:lnSpc>
                          <a:spcPct val="200000"/>
                        </a:lnSpc>
                        <a:spcBef>
                          <a:spcPts val="0"/>
                        </a:spcBef>
                        <a:spcAft>
                          <a:spcPts val="0"/>
                        </a:spcAft>
                        <a:buClrTx/>
                        <a:buSzTx/>
                        <a:buFontTx/>
                        <a:buNone/>
                        <a:tabLst/>
                        <a:defRPr/>
                      </a:pPr>
                      <a:r>
                        <a:rPr lang="en-US" sz="1200" dirty="0" smtClean="0">
                          <a:solidFill>
                            <a:schemeClr val="bg1"/>
                          </a:solidFill>
                        </a:rPr>
                        <a:t>Assured Software Analytics</a:t>
                      </a:r>
                    </a:p>
                    <a:p>
                      <a:pPr marL="341313" marR="0" lvl="1" indent="0" algn="l" defTabSz="914400" rtl="0" eaLnBrk="1" fontAlgn="auto" latinLnBrk="0" hangingPunct="1">
                        <a:lnSpc>
                          <a:spcPct val="200000"/>
                        </a:lnSpc>
                        <a:spcBef>
                          <a:spcPts val="0"/>
                        </a:spcBef>
                        <a:spcAft>
                          <a:spcPts val="0"/>
                        </a:spcAft>
                        <a:buClrTx/>
                        <a:buSzTx/>
                        <a:buFontTx/>
                        <a:buNone/>
                        <a:tabLst/>
                        <a:defRPr/>
                      </a:pPr>
                      <a:r>
                        <a:rPr lang="en-US" sz="1200" dirty="0" smtClean="0">
                          <a:solidFill>
                            <a:schemeClr val="bg1"/>
                          </a:solidFill>
                        </a:rPr>
                        <a:t>System Operational Assurance</a:t>
                      </a:r>
                    </a:p>
                    <a:p>
                      <a:pPr marL="341313" marR="0" lvl="1"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548DD4"/>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0350" y="228600"/>
            <a:ext cx="8731250" cy="714375"/>
          </a:xfrm>
        </p:spPr>
        <p:txBody>
          <a:bodyPr/>
          <a:lstStyle/>
          <a:p>
            <a:r>
              <a:rPr lang="en-US" sz="3200" dirty="0" smtClean="0"/>
              <a:t>Architectural Structure of an MSwA2010 Degree Program</a:t>
            </a:r>
            <a:endParaRPr lang="en-US" sz="3200" dirty="0"/>
          </a:p>
        </p:txBody>
      </p:sp>
      <p:graphicFrame>
        <p:nvGraphicFramePr>
          <p:cNvPr id="4" name="Table 3"/>
          <p:cNvGraphicFramePr>
            <a:graphicFrameLocks noGrp="1"/>
          </p:cNvGraphicFramePr>
          <p:nvPr/>
        </p:nvGraphicFramePr>
        <p:xfrm>
          <a:off x="1447800" y="1828800"/>
          <a:ext cx="6080760" cy="3733816"/>
        </p:xfrm>
        <a:graphic>
          <a:graphicData uri="http://schemas.openxmlformats.org/drawingml/2006/table">
            <a:tbl>
              <a:tblPr/>
              <a:tblGrid>
                <a:gridCol w="3040380"/>
                <a:gridCol w="3040380"/>
              </a:tblGrid>
              <a:tr h="838216">
                <a:tc>
                  <a:txBody>
                    <a:bodyPr/>
                    <a:lstStyle/>
                    <a:p>
                      <a:pPr marL="0" marR="0">
                        <a:lnSpc>
                          <a:spcPct val="115000"/>
                        </a:lnSpc>
                        <a:spcBef>
                          <a:spcPts val="0"/>
                        </a:spcBef>
                        <a:spcAft>
                          <a:spcPts val="0"/>
                        </a:spcAft>
                      </a:pPr>
                      <a:r>
                        <a:rPr lang="en-US" sz="1200" b="0" dirty="0">
                          <a:solidFill>
                            <a:srgbClr val="FFFFFF"/>
                          </a:solidFill>
                          <a:latin typeface="Arial" pitchFamily="34" charset="0"/>
                          <a:ea typeface="Calibri"/>
                          <a:cs typeface="Arial" pitchFamily="34" charset="0"/>
                        </a:rPr>
                        <a:t>Preparatory Materials  </a:t>
                      </a:r>
                      <a:endParaRPr lang="en-US" sz="1200" b="0" dirty="0">
                        <a:latin typeface="Arial" pitchFamily="34" charset="0"/>
                        <a:ea typeface="Calibri"/>
                        <a:cs typeface="Arial" pitchFamily="34" charset="0"/>
                      </a:endParaRP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solidFill>
                      <a:srgbClr val="1F497D"/>
                    </a:solidFill>
                  </a:tcPr>
                </a:tc>
                <a:tc>
                  <a:txBody>
                    <a:bodyPr/>
                    <a:lstStyle/>
                    <a:p>
                      <a:pPr marL="0" marR="0">
                        <a:lnSpc>
                          <a:spcPct val="115000"/>
                        </a:lnSpc>
                        <a:spcBef>
                          <a:spcPts val="0"/>
                        </a:spcBef>
                        <a:spcAft>
                          <a:spcPts val="0"/>
                        </a:spcAft>
                      </a:pPr>
                      <a:r>
                        <a:rPr lang="en-US" sz="1200" b="0" dirty="0">
                          <a:solidFill>
                            <a:srgbClr val="FFFFFF"/>
                          </a:solidFill>
                          <a:latin typeface="Arial" pitchFamily="34" charset="0"/>
                          <a:ea typeface="Calibri"/>
                          <a:cs typeface="Arial" pitchFamily="34" charset="0"/>
                        </a:rPr>
                        <a:t>Computing Foundations</a:t>
                      </a:r>
                      <a:endParaRPr lang="en-US" sz="1200" b="0" dirty="0">
                        <a:latin typeface="Arial" pitchFamily="34" charset="0"/>
                        <a:ea typeface="Calibri"/>
                        <a:cs typeface="Arial" pitchFamily="34" charset="0"/>
                      </a:endParaRPr>
                    </a:p>
                    <a:p>
                      <a:pPr marL="0" marR="0">
                        <a:lnSpc>
                          <a:spcPct val="115000"/>
                        </a:lnSpc>
                        <a:spcBef>
                          <a:spcPts val="0"/>
                        </a:spcBef>
                        <a:spcAft>
                          <a:spcPts val="0"/>
                        </a:spcAft>
                      </a:pPr>
                      <a:r>
                        <a:rPr lang="en-US" sz="1200" b="0" dirty="0">
                          <a:solidFill>
                            <a:srgbClr val="FFFFFF"/>
                          </a:solidFill>
                          <a:latin typeface="Arial" pitchFamily="34" charset="0"/>
                          <a:ea typeface="Calibri"/>
                          <a:cs typeface="Arial" pitchFamily="34" charset="0"/>
                        </a:rPr>
                        <a:t>Software Engineering</a:t>
                      </a:r>
                      <a:endParaRPr lang="en-US" sz="1200" b="0" dirty="0">
                        <a:latin typeface="Arial" pitchFamily="34" charset="0"/>
                        <a:ea typeface="Calibri"/>
                        <a:cs typeface="Arial" pitchFamily="34" charset="0"/>
                      </a:endParaRPr>
                    </a:p>
                    <a:p>
                      <a:pPr marL="0" marR="0">
                        <a:lnSpc>
                          <a:spcPct val="115000"/>
                        </a:lnSpc>
                        <a:spcBef>
                          <a:spcPts val="0"/>
                        </a:spcBef>
                        <a:spcAft>
                          <a:spcPts val="0"/>
                        </a:spcAft>
                      </a:pPr>
                      <a:r>
                        <a:rPr lang="en-US" sz="1200" b="0" dirty="0">
                          <a:solidFill>
                            <a:srgbClr val="FFFFFF"/>
                          </a:solidFill>
                          <a:latin typeface="Arial" pitchFamily="34" charset="0"/>
                          <a:ea typeface="Calibri"/>
                          <a:cs typeface="Arial" pitchFamily="34" charset="0"/>
                        </a:rPr>
                        <a:t>Security Engineering</a:t>
                      </a:r>
                      <a:endParaRPr lang="en-US" sz="1200" b="0" dirty="0">
                        <a:latin typeface="Arial" pitchFamily="34" charset="0"/>
                        <a:ea typeface="Calibri"/>
                        <a:cs typeface="Arial" pitchFamily="34" charset="0"/>
                      </a:endParaRP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solidFill>
                      <a:srgbClr val="1F497D"/>
                    </a:solidFill>
                  </a:tcPr>
                </a:tc>
              </a:tr>
              <a:tr h="1752600">
                <a:tc>
                  <a:txBody>
                    <a:bodyPr/>
                    <a:lstStyle/>
                    <a:p>
                      <a:pPr marL="0" marR="0">
                        <a:lnSpc>
                          <a:spcPct val="115000"/>
                        </a:lnSpc>
                        <a:spcBef>
                          <a:spcPts val="0"/>
                        </a:spcBef>
                        <a:spcAft>
                          <a:spcPts val="0"/>
                        </a:spcAft>
                      </a:pPr>
                      <a:r>
                        <a:rPr lang="en-US" sz="1200" b="0" dirty="0">
                          <a:solidFill>
                            <a:schemeClr val="bg1"/>
                          </a:solidFill>
                          <a:latin typeface="Arial" pitchFamily="34" charset="0"/>
                          <a:ea typeface="Calibri"/>
                          <a:cs typeface="Arial" pitchFamily="34" charset="0"/>
                        </a:rPr>
                        <a:t>MSwA Core</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548DD4"/>
                    </a:solidFill>
                  </a:tcPr>
                </a:tc>
                <a:tc>
                  <a:txBody>
                    <a:bodyPr/>
                    <a:lstStyle/>
                    <a:p>
                      <a:pPr marL="0" marR="0">
                        <a:lnSpc>
                          <a:spcPct val="115000"/>
                        </a:lnSpc>
                        <a:spcBef>
                          <a:spcPts val="0"/>
                        </a:spcBef>
                        <a:spcAft>
                          <a:spcPts val="0"/>
                        </a:spcAft>
                      </a:pPr>
                      <a:r>
                        <a:rPr lang="en-US" sz="1200" b="0" dirty="0">
                          <a:solidFill>
                            <a:schemeClr val="bg1"/>
                          </a:solidFill>
                          <a:latin typeface="Arial" pitchFamily="34" charset="0"/>
                          <a:ea typeface="Calibri"/>
                          <a:cs typeface="Arial" pitchFamily="34" charset="0"/>
                        </a:rPr>
                        <a:t>Assurance Across Life Cycles</a:t>
                      </a:r>
                    </a:p>
                    <a:p>
                      <a:pPr marL="0" marR="0">
                        <a:lnSpc>
                          <a:spcPct val="115000"/>
                        </a:lnSpc>
                        <a:spcBef>
                          <a:spcPts val="0"/>
                        </a:spcBef>
                        <a:spcAft>
                          <a:spcPts val="0"/>
                        </a:spcAft>
                      </a:pPr>
                      <a:r>
                        <a:rPr lang="en-US" sz="1200" b="0" dirty="0">
                          <a:solidFill>
                            <a:schemeClr val="bg1"/>
                          </a:solidFill>
                          <a:latin typeface="Arial" pitchFamily="34" charset="0"/>
                          <a:ea typeface="Calibri"/>
                          <a:cs typeface="Arial" pitchFamily="34" charset="0"/>
                        </a:rPr>
                        <a:t>Risk Management</a:t>
                      </a:r>
                    </a:p>
                    <a:p>
                      <a:pPr marL="0" marR="0">
                        <a:lnSpc>
                          <a:spcPct val="115000"/>
                        </a:lnSpc>
                        <a:spcBef>
                          <a:spcPts val="0"/>
                        </a:spcBef>
                        <a:spcAft>
                          <a:spcPts val="0"/>
                        </a:spcAft>
                      </a:pPr>
                      <a:r>
                        <a:rPr lang="en-US" sz="1200" b="0" dirty="0">
                          <a:solidFill>
                            <a:schemeClr val="bg1"/>
                          </a:solidFill>
                          <a:latin typeface="Arial" pitchFamily="34" charset="0"/>
                          <a:ea typeface="Calibri"/>
                          <a:cs typeface="Arial" pitchFamily="34" charset="0"/>
                        </a:rPr>
                        <a:t>Assurance Assessment</a:t>
                      </a:r>
                    </a:p>
                    <a:p>
                      <a:pPr marL="0" marR="0">
                        <a:lnSpc>
                          <a:spcPct val="115000"/>
                        </a:lnSpc>
                        <a:spcBef>
                          <a:spcPts val="0"/>
                        </a:spcBef>
                        <a:spcAft>
                          <a:spcPts val="0"/>
                        </a:spcAft>
                      </a:pPr>
                      <a:r>
                        <a:rPr lang="en-US" sz="1200" b="0" dirty="0">
                          <a:solidFill>
                            <a:schemeClr val="bg1"/>
                          </a:solidFill>
                          <a:latin typeface="Arial" pitchFamily="34" charset="0"/>
                          <a:ea typeface="Calibri"/>
                          <a:cs typeface="Arial" pitchFamily="34" charset="0"/>
                        </a:rPr>
                        <a:t>Assurance Management</a:t>
                      </a:r>
                    </a:p>
                    <a:p>
                      <a:pPr marL="0" marR="0">
                        <a:lnSpc>
                          <a:spcPct val="115000"/>
                        </a:lnSpc>
                        <a:spcBef>
                          <a:spcPts val="0"/>
                        </a:spcBef>
                        <a:spcAft>
                          <a:spcPts val="0"/>
                        </a:spcAft>
                      </a:pPr>
                      <a:r>
                        <a:rPr lang="en-US" sz="1200" b="0" dirty="0">
                          <a:solidFill>
                            <a:schemeClr val="bg1"/>
                          </a:solidFill>
                          <a:latin typeface="Arial" pitchFamily="34" charset="0"/>
                          <a:ea typeface="Calibri"/>
                          <a:cs typeface="Arial" pitchFamily="34" charset="0"/>
                        </a:rPr>
                        <a:t>System Security Assurance</a:t>
                      </a:r>
                    </a:p>
                    <a:p>
                      <a:pPr marL="0" marR="0">
                        <a:lnSpc>
                          <a:spcPct val="115000"/>
                        </a:lnSpc>
                        <a:spcBef>
                          <a:spcPts val="0"/>
                        </a:spcBef>
                        <a:spcAft>
                          <a:spcPts val="0"/>
                        </a:spcAft>
                      </a:pPr>
                      <a:r>
                        <a:rPr lang="en-US" sz="1200" b="0" dirty="0">
                          <a:solidFill>
                            <a:schemeClr val="bg1"/>
                          </a:solidFill>
                          <a:latin typeface="Arial" pitchFamily="34" charset="0"/>
                          <a:ea typeface="Calibri"/>
                          <a:cs typeface="Arial" pitchFamily="34" charset="0"/>
                        </a:rPr>
                        <a:t>Assured Software Analytics</a:t>
                      </a:r>
                    </a:p>
                    <a:p>
                      <a:pPr marL="0" marR="0">
                        <a:lnSpc>
                          <a:spcPct val="115000"/>
                        </a:lnSpc>
                        <a:spcBef>
                          <a:spcPts val="0"/>
                        </a:spcBef>
                        <a:spcAft>
                          <a:spcPts val="0"/>
                        </a:spcAft>
                      </a:pPr>
                      <a:r>
                        <a:rPr lang="en-US" sz="1200" b="0" dirty="0">
                          <a:solidFill>
                            <a:schemeClr val="bg1"/>
                          </a:solidFill>
                          <a:latin typeface="Arial" pitchFamily="34" charset="0"/>
                          <a:ea typeface="Calibri"/>
                          <a:cs typeface="Arial" pitchFamily="34" charset="0"/>
                        </a:rPr>
                        <a:t>System Operational Assurance</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548DD4"/>
                    </a:solidFill>
                  </a:tcPr>
                </a:tc>
              </a:tr>
              <a:tr h="685800">
                <a:tc>
                  <a:txBody>
                    <a:bodyPr/>
                    <a:lstStyle/>
                    <a:p>
                      <a:pPr marL="0" marR="0">
                        <a:lnSpc>
                          <a:spcPct val="115000"/>
                        </a:lnSpc>
                        <a:spcBef>
                          <a:spcPts val="0"/>
                        </a:spcBef>
                        <a:spcAft>
                          <a:spcPts val="0"/>
                        </a:spcAft>
                      </a:pPr>
                      <a:r>
                        <a:rPr lang="en-US" sz="1200" b="0" dirty="0">
                          <a:latin typeface="Arial" pitchFamily="34" charset="0"/>
                          <a:ea typeface="Calibri"/>
                          <a:cs typeface="Arial" pitchFamily="34" charset="0"/>
                        </a:rPr>
                        <a:t>Electives</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5B3D7"/>
                    </a:solidFill>
                  </a:tcPr>
                </a:tc>
                <a:tc>
                  <a:txBody>
                    <a:bodyPr/>
                    <a:lstStyle/>
                    <a:p>
                      <a:pPr marL="0" marR="0">
                        <a:lnSpc>
                          <a:spcPct val="115000"/>
                        </a:lnSpc>
                        <a:spcBef>
                          <a:spcPts val="0"/>
                        </a:spcBef>
                        <a:spcAft>
                          <a:spcPts val="0"/>
                        </a:spcAft>
                      </a:pPr>
                      <a:r>
                        <a:rPr lang="en-US" sz="1200" b="0" dirty="0">
                          <a:latin typeface="Arial" pitchFamily="34" charset="0"/>
                          <a:ea typeface="Calibri"/>
                          <a:cs typeface="Arial" pitchFamily="34" charset="0"/>
                        </a:rPr>
                        <a:t>Courses </a:t>
                      </a:r>
                      <a:r>
                        <a:rPr lang="en-US" sz="1200" b="0" dirty="0" smtClean="0">
                          <a:latin typeface="Arial" pitchFamily="34" charset="0"/>
                          <a:ea typeface="Calibri"/>
                          <a:cs typeface="Arial" pitchFamily="34" charset="0"/>
                        </a:rPr>
                        <a:t>Related </a:t>
                      </a:r>
                      <a:r>
                        <a:rPr lang="en-US" sz="1200" b="0" dirty="0">
                          <a:latin typeface="Arial" pitchFamily="34" charset="0"/>
                          <a:ea typeface="Calibri"/>
                          <a:cs typeface="Arial" pitchFamily="34" charset="0"/>
                        </a:rPr>
                        <a:t>to </a:t>
                      </a:r>
                      <a:r>
                        <a:rPr lang="en-US" sz="1200" b="0" dirty="0" smtClean="0">
                          <a:latin typeface="Arial" pitchFamily="34" charset="0"/>
                          <a:ea typeface="Calibri"/>
                          <a:cs typeface="Arial" pitchFamily="34" charset="0"/>
                        </a:rPr>
                        <a:t>Assurance </a:t>
                      </a:r>
                      <a:r>
                        <a:rPr lang="en-US" sz="1200" b="0" dirty="0">
                          <a:latin typeface="Arial" pitchFamily="34" charset="0"/>
                          <a:ea typeface="Calibri"/>
                          <a:cs typeface="Arial" pitchFamily="34" charset="0"/>
                        </a:rPr>
                        <a:t>in </a:t>
                      </a:r>
                      <a:r>
                        <a:rPr lang="en-US" sz="1200" b="0" dirty="0" smtClean="0">
                          <a:latin typeface="Arial" pitchFamily="34" charset="0"/>
                          <a:ea typeface="Calibri"/>
                          <a:cs typeface="Arial" pitchFamily="34" charset="0"/>
                        </a:rPr>
                        <a:t>Selected Domains</a:t>
                      </a:r>
                      <a:endParaRPr lang="en-US" sz="1200" b="0" dirty="0">
                        <a:latin typeface="Arial" pitchFamily="34" charset="0"/>
                        <a:ea typeface="Calibri"/>
                        <a:cs typeface="Arial" pitchFamily="34" charset="0"/>
                      </a:endParaRP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5B3D7"/>
                    </a:solidFill>
                  </a:tcPr>
                </a:tc>
              </a:tr>
              <a:tr h="457200">
                <a:tc>
                  <a:txBody>
                    <a:bodyPr/>
                    <a:lstStyle/>
                    <a:p>
                      <a:pPr marL="0" marR="0">
                        <a:lnSpc>
                          <a:spcPct val="115000"/>
                        </a:lnSpc>
                        <a:spcBef>
                          <a:spcPts val="0"/>
                        </a:spcBef>
                        <a:spcAft>
                          <a:spcPts val="0"/>
                        </a:spcAft>
                      </a:pPr>
                      <a:r>
                        <a:rPr lang="en-US" sz="1200" b="0" dirty="0">
                          <a:latin typeface="Arial" pitchFamily="34" charset="0"/>
                          <a:ea typeface="Calibri"/>
                          <a:cs typeface="Arial" pitchFamily="34" charset="0"/>
                        </a:rPr>
                        <a:t>Capstone Experience</a:t>
                      </a: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200" b="0" dirty="0" smtClean="0">
                          <a:latin typeface="Arial" pitchFamily="34" charset="0"/>
                          <a:ea typeface="Calibri"/>
                          <a:cs typeface="Arial" pitchFamily="34" charset="0"/>
                        </a:rPr>
                        <a:t>Project</a:t>
                      </a:r>
                      <a:endParaRPr lang="en-US" sz="1200" b="0" dirty="0">
                        <a:latin typeface="Arial" pitchFamily="34" charset="0"/>
                        <a:ea typeface="Calibri"/>
                        <a:cs typeface="Arial" pitchFamily="34" charset="0"/>
                      </a:endParaRPr>
                    </a:p>
                  </a:txBody>
                  <a:tcPr marL="68580" marR="685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BE5F1"/>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of MSwA Curriculum Work</a:t>
            </a:r>
            <a:endParaRPr lang="en-US" dirty="0"/>
          </a:p>
        </p:txBody>
      </p:sp>
      <p:sp>
        <p:nvSpPr>
          <p:cNvPr id="3" name="Content Placeholder 2"/>
          <p:cNvSpPr>
            <a:spLocks noGrp="1"/>
          </p:cNvSpPr>
          <p:nvPr>
            <p:ph idx="1"/>
          </p:nvPr>
        </p:nvSpPr>
        <p:spPr/>
        <p:txBody>
          <a:bodyPr/>
          <a:lstStyle/>
          <a:p>
            <a:r>
              <a:rPr lang="en-US" dirty="0" smtClean="0"/>
              <a:t>Outcomes</a:t>
            </a:r>
          </a:p>
          <a:p>
            <a:pPr lvl="1"/>
            <a:r>
              <a:rPr lang="en-US" dirty="0" smtClean="0"/>
              <a:t>specify the knowledge, skills, and capabilities that graduates of an MSwA program can expect when they complete the program </a:t>
            </a:r>
          </a:p>
          <a:p>
            <a:pPr lvl="1"/>
            <a:r>
              <a:rPr lang="en-US" dirty="0" smtClean="0"/>
              <a:t>represent the minimum capabilities that should be expected of professionals in the area of software assurance when they complete a master’s degree program</a:t>
            </a:r>
          </a:p>
          <a:p>
            <a:pPr lvl="1"/>
            <a:r>
              <a:rPr lang="en-US" dirty="0" smtClean="0"/>
              <a:t>provide a model for curriculum content, organization, expected curriculum outcomes</a:t>
            </a:r>
          </a:p>
          <a:p>
            <a:pPr lvl="1"/>
            <a:r>
              <a:rPr lang="en-US" dirty="0" smtClean="0"/>
              <a:t>support those who assess software assurance programs </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fullcolor">
  <a:themeElements>
    <a:clrScheme name="">
      <a:dk1>
        <a:srgbClr val="000000"/>
      </a:dk1>
      <a:lt1>
        <a:srgbClr val="FFFFFF"/>
      </a:lt1>
      <a:dk2>
        <a:srgbClr val="000000"/>
      </a:dk2>
      <a:lt2>
        <a:srgbClr val="808080"/>
      </a:lt2>
      <a:accent1>
        <a:srgbClr val="0066FF"/>
      </a:accent1>
      <a:accent2>
        <a:srgbClr val="9933FF"/>
      </a:accent2>
      <a:accent3>
        <a:srgbClr val="FFFFFF"/>
      </a:accent3>
      <a:accent4>
        <a:srgbClr val="000000"/>
      </a:accent4>
      <a:accent5>
        <a:srgbClr val="AAB8FF"/>
      </a:accent5>
      <a:accent6>
        <a:srgbClr val="8A2DE7"/>
      </a:accent6>
      <a:hlink>
        <a:srgbClr val="3C4F82"/>
      </a:hlink>
      <a:folHlink>
        <a:srgbClr val="33CC33"/>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339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80000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0066FF"/>
        </a:folHlink>
      </a:clrScheme>
      <a:clrMap bg1="lt1" tx1="dk1" bg2="lt2" tx2="dk2" accent1="accent1" accent2="accent2" accent3="accent3" accent4="accent4" accent5="accent5" accent6="accent6" hlink="hlink" folHlink="folHlink"/>
    </a:extraClrScheme>
    <a:extraClrScheme>
      <a:clrScheme name="Blank Presentatio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C4F82"/>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presentation-fullcolor</Template>
  <TotalTime>268</TotalTime>
  <Words>3328</Words>
  <Application>Microsoft Macintosh PowerPoint</Application>
  <PresentationFormat>On-screen Show (4:3)</PresentationFormat>
  <Paragraphs>332</Paragraphs>
  <Slides>29</Slides>
  <Notes>17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presentation-fullcolor</vt:lpstr>
      <vt:lpstr>Panel:  Growing the Skills Required for Trustworthy Software </vt:lpstr>
      <vt:lpstr>Who Needs Training &amp; Education</vt:lpstr>
      <vt:lpstr>PowerPoint Presentation</vt:lpstr>
      <vt:lpstr>SwA Curriculum Sponsorship and Goals</vt:lpstr>
      <vt:lpstr>SwA Curriculum Project Objectives  </vt:lpstr>
      <vt:lpstr>Purpose of MSwA Curriculum</vt:lpstr>
      <vt:lpstr>Body of Knowledge (BoK)</vt:lpstr>
      <vt:lpstr>Architectural Structure of an MSwA2010 Degree Program</vt:lpstr>
      <vt:lpstr>Outcomes of MSwA Curriculum Work</vt:lpstr>
      <vt:lpstr>Professional Society Recognition</vt:lpstr>
      <vt:lpstr>SwA Undergraduate Course Outlines Background</vt:lpstr>
      <vt:lpstr>SwA Undergraduate Courses</vt:lpstr>
      <vt:lpstr>MSwA Course Syllabi</vt:lpstr>
      <vt:lpstr>Community College Report</vt:lpstr>
      <vt:lpstr>Community College Courses</vt:lpstr>
      <vt:lpstr>PowerPoint Presentation</vt:lpstr>
      <vt:lpstr>Executive Course Description</vt:lpstr>
      <vt:lpstr>Course Content Summary</vt:lpstr>
      <vt:lpstr>Software Assurance in Acquisition</vt:lpstr>
      <vt:lpstr>Assurance Management</vt:lpstr>
      <vt:lpstr>Software Security Fundamentals 1</vt:lpstr>
      <vt:lpstr>Software Security Fundamentals 2</vt:lpstr>
      <vt:lpstr>Security in Detail 1</vt:lpstr>
      <vt:lpstr>Security in Detail 2</vt:lpstr>
      <vt:lpstr>Software Assurance Risk Management</vt:lpstr>
      <vt:lpstr>Conclusion</vt:lpstr>
      <vt:lpstr>PowerPoint Presentation</vt:lpstr>
      <vt:lpstr>Supply Chain Risk Management (SCRM)</vt:lpstr>
      <vt:lpstr>PowerPoint Presentation</vt:lpstr>
    </vt:vector>
  </TitlesOfParts>
  <Company>Software Engineering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Course on Software Security Engineering</dc:title>
  <dc:creator>Sandy Shrum</dc:creator>
  <cp:lastModifiedBy>Kevin Butler</cp:lastModifiedBy>
  <cp:revision>18</cp:revision>
  <cp:lastPrinted>2006-06-21T20:45:34Z</cp:lastPrinted>
  <dcterms:created xsi:type="dcterms:W3CDTF">2012-11-20T15:26:00Z</dcterms:created>
  <dcterms:modified xsi:type="dcterms:W3CDTF">2013-01-03T08:19:54Z</dcterms:modified>
</cp:coreProperties>
</file>